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776" r:id="rId2"/>
  </p:sldMasterIdLst>
  <p:notesMasterIdLst>
    <p:notesMasterId r:id="rId92"/>
  </p:notesMasterIdLst>
  <p:handoutMasterIdLst>
    <p:handoutMasterId r:id="rId93"/>
  </p:handoutMasterIdLst>
  <p:sldIdLst>
    <p:sldId id="279" r:id="rId3"/>
    <p:sldId id="281" r:id="rId4"/>
    <p:sldId id="282" r:id="rId5"/>
    <p:sldId id="283" r:id="rId6"/>
    <p:sldId id="284" r:id="rId7"/>
    <p:sldId id="285" r:id="rId8"/>
    <p:sldId id="286" r:id="rId9"/>
    <p:sldId id="287"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10" r:id="rId31"/>
    <p:sldId id="311" r:id="rId32"/>
    <p:sldId id="312" r:id="rId33"/>
    <p:sldId id="313" r:id="rId34"/>
    <p:sldId id="314" r:id="rId35"/>
    <p:sldId id="315" r:id="rId36"/>
    <p:sldId id="316" r:id="rId37"/>
    <p:sldId id="317" r:id="rId38"/>
    <p:sldId id="319" r:id="rId39"/>
    <p:sldId id="320" r:id="rId40"/>
    <p:sldId id="371" r:id="rId41"/>
    <p:sldId id="361" r:id="rId42"/>
    <p:sldId id="362" r:id="rId43"/>
    <p:sldId id="363" r:id="rId44"/>
    <p:sldId id="364" r:id="rId45"/>
    <p:sldId id="365" r:id="rId46"/>
    <p:sldId id="366" r:id="rId47"/>
    <p:sldId id="367" r:id="rId48"/>
    <p:sldId id="368" r:id="rId49"/>
    <p:sldId id="369" r:id="rId50"/>
    <p:sldId id="37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066" userDrawn="1">
          <p15:clr>
            <a:srgbClr val="A4A3A4"/>
          </p15:clr>
        </p15:guide>
        <p15:guide id="3" orient="horz" pos="4178" userDrawn="1">
          <p15:clr>
            <a:srgbClr val="A4A3A4"/>
          </p15:clr>
        </p15:guide>
        <p15:guide id="4" orient="horz" pos="964">
          <p15:clr>
            <a:srgbClr val="A4A3A4"/>
          </p15:clr>
        </p15:guide>
        <p15:guide id="5" pos="5602" userDrawn="1">
          <p15:clr>
            <a:srgbClr val="A4A3A4"/>
          </p15:clr>
        </p15:guide>
        <p15:guide id="6" pos="1973"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FEE"/>
    <a:srgbClr val="106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3861" autoAdjust="0"/>
  </p:normalViewPr>
  <p:slideViewPr>
    <p:cSldViewPr snapToGrid="0" showGuides="1">
      <p:cViewPr>
        <p:scale>
          <a:sx n="70" d="100"/>
          <a:sy n="70" d="100"/>
        </p:scale>
        <p:origin x="1018" y="418"/>
      </p:cViewPr>
      <p:guideLst>
        <p:guide orient="horz" pos="2160"/>
        <p:guide pos="1066"/>
        <p:guide orient="horz" pos="4178"/>
        <p:guide orient="horz" pos="964"/>
        <p:guide pos="5602"/>
        <p:guide pos="1973"/>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90" d="100"/>
          <a:sy n="90" d="100"/>
        </p:scale>
        <p:origin x="-3744" y="-96"/>
      </p:cViewPr>
      <p:guideLst>
        <p:guide orient="horz" pos="2932"/>
        <p:guide pos="219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AU"/>
          </a:p>
        </p:txBody>
      </p:sp>
      <p:sp>
        <p:nvSpPr>
          <p:cNvPr id="3" name="Date Placeholder 2"/>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0E2B0007-0AD6-4F39-9624-0E2013F542B9}" type="datetimeFigureOut">
              <a:rPr lang="en-AU" smtClean="0"/>
              <a:t>10/02/2017</a:t>
            </a:fld>
            <a:endParaRPr lang="en-AU"/>
          </a:p>
        </p:txBody>
      </p:sp>
      <p:sp>
        <p:nvSpPr>
          <p:cNvPr id="4" name="Footer Placeholder 3"/>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AU"/>
          </a:p>
        </p:txBody>
      </p:sp>
      <p:sp>
        <p:nvSpPr>
          <p:cNvPr id="5" name="Slide Number Placeholder 4"/>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E8A0C631-4682-460E-BC36-CF3E74E2CB77}" type="slidenum">
              <a:rPr lang="en-AU" smtClean="0"/>
              <a:t>‹#›</a:t>
            </a:fld>
            <a:endParaRPr lang="en-AU"/>
          </a:p>
        </p:txBody>
      </p:sp>
    </p:spTree>
    <p:extLst>
      <p:ext uri="{BB962C8B-B14F-4D97-AF65-F5344CB8AC3E}">
        <p14:creationId xmlns:p14="http://schemas.microsoft.com/office/powerpoint/2010/main" val="1888913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AU" dirty="0"/>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2BCF8FD8-83A7-415A-BAE4-9170A0AF046D}" type="datetimeFigureOut">
              <a:rPr lang="en-AU" smtClean="0"/>
              <a:t>9/02/2017</a:t>
            </a:fld>
            <a:endParaRPr lang="en-AU" dirty="0"/>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AU"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3AC6CCC6-7ADF-4B80-B8C5-B09EECA3324B}" type="slidenum">
              <a:rPr lang="en-AU" smtClean="0"/>
              <a:t>‹#›</a:t>
            </a:fld>
            <a:endParaRPr lang="en-AU" dirty="0"/>
          </a:p>
        </p:txBody>
      </p:sp>
    </p:spTree>
    <p:extLst>
      <p:ext uri="{BB962C8B-B14F-4D97-AF65-F5344CB8AC3E}">
        <p14:creationId xmlns:p14="http://schemas.microsoft.com/office/powerpoint/2010/main" val="138416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28650" indent="-171450" algn="l" defTabSz="914400" rtl="0" eaLnBrk="1" latinLnBrk="0" hangingPunct="1">
      <a:buFontTx/>
      <a:buBlip>
        <a:blip r:embed="rId2"/>
      </a:buBlip>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85850" indent="-171450" algn="l" defTabSz="914400" rtl="0" eaLnBrk="1" latinLnBrk="0" hangingPunct="1">
      <a:buFontTx/>
      <a:buBlip>
        <a:blip r:embed="rId3"/>
      </a:buBlip>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This course is based on the unit </a:t>
            </a:r>
            <a:r>
              <a:rPr lang="en-US" altLang="en-US" b="1" dirty="0">
                <a:latin typeface="Tahoma" pitchFamily="34" charset="0"/>
              </a:rPr>
              <a:t>RIIWHS205D Control Traffic with Stop-Slow Bat.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will learn about: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Planning and preparing for traffic control.</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Controlling and coordinating traffic using signs, radios and a stop-slow bat.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Cleaning up after operations.</a:t>
            </a:r>
            <a:endParaRPr lang="en-AU" altLang="en-US" dirty="0">
              <a:latin typeface="Tahoma" pitchFamily="34" charset="0"/>
            </a:endParaRP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22183B2-FE63-4021-A740-C6D08867F180}" type="slidenum">
              <a:rPr lang="en-US" altLang="en-US" sz="1200">
                <a:solidFill>
                  <a:prstClr val="black"/>
                </a:solidFill>
                <a:cs typeface="Tahoma" pitchFamily="34" charset="0"/>
              </a:rPr>
              <a:pPr eaLnBrk="1" hangingPunct="1"/>
              <a:t>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789665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Before starting your work you need to make sure you have access to all operations documentation for the job. This will help you to do your work in the safest way and make sure all work is compliant.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Operations documentation includes:</a:t>
            </a:r>
          </a:p>
          <a:p>
            <a:endParaRPr lang="en-US" altLang="en-US" dirty="0">
              <a:latin typeface="Tahoma" pitchFamily="34" charset="0"/>
            </a:endParaRPr>
          </a:p>
          <a:p>
            <a:pPr lvl="1"/>
            <a:r>
              <a:rPr lang="en-US" altLang="en-US" b="1" dirty="0">
                <a:latin typeface="Tahoma" pitchFamily="34" charset="0"/>
              </a:rPr>
              <a:t>Site Details – </a:t>
            </a:r>
            <a:r>
              <a:rPr lang="en-US" altLang="en-US" dirty="0">
                <a:latin typeface="Tahoma" pitchFamily="34" charset="0"/>
              </a:rPr>
              <a:t>The information and safety requirements of the workplace environment (where you will be working).</a:t>
            </a:r>
          </a:p>
          <a:p>
            <a:pPr lvl="1"/>
            <a:endParaRPr lang="en-US" altLang="en-US" dirty="0">
              <a:latin typeface="Tahoma" pitchFamily="34" charset="0"/>
            </a:endParaRPr>
          </a:p>
          <a:p>
            <a:pPr lvl="1"/>
            <a:r>
              <a:rPr lang="en-US" altLang="en-US" b="1" dirty="0">
                <a:latin typeface="Tahoma" pitchFamily="34" charset="0"/>
              </a:rPr>
              <a:t>Hazard Details – </a:t>
            </a:r>
            <a:r>
              <a:rPr lang="en-US" altLang="en-US" dirty="0">
                <a:latin typeface="Tahoma" pitchFamily="34" charset="0"/>
              </a:rPr>
              <a:t>Any hazards in the work area or related to the work. This could also include instructions on how to control dangerous situations.</a:t>
            </a:r>
          </a:p>
          <a:p>
            <a:pPr lvl="1"/>
            <a:endParaRPr lang="en-US" altLang="en-US" dirty="0">
              <a:latin typeface="Tahoma" pitchFamily="34" charset="0"/>
            </a:endParaRPr>
          </a:p>
          <a:p>
            <a:pPr lvl="1"/>
            <a:r>
              <a:rPr lang="en-US" altLang="en-US" b="1" dirty="0">
                <a:latin typeface="Tahoma" pitchFamily="34" charset="0"/>
              </a:rPr>
              <a:t>Task Details – </a:t>
            </a:r>
            <a:r>
              <a:rPr lang="en-US" altLang="en-US" dirty="0">
                <a:latin typeface="Tahoma" pitchFamily="34" charset="0"/>
              </a:rPr>
              <a:t>Instructions of what the work is or what you will be doing. Also instructions on how to safely do the job.</a:t>
            </a:r>
          </a:p>
          <a:p>
            <a:pPr lvl="1"/>
            <a:endParaRPr lang="en-US" altLang="en-US" dirty="0">
              <a:latin typeface="Tahoma" pitchFamily="34" charset="0"/>
            </a:endParaRPr>
          </a:p>
          <a:p>
            <a:pPr lvl="1"/>
            <a:r>
              <a:rPr lang="en-US" altLang="en-US" b="1" dirty="0">
                <a:latin typeface="Tahoma" pitchFamily="34" charset="0"/>
              </a:rPr>
              <a:t>Faulty Equipment Procedures – </a:t>
            </a:r>
            <a:r>
              <a:rPr lang="en-US" altLang="en-US" dirty="0">
                <a:latin typeface="Tahoma" pitchFamily="34" charset="0"/>
              </a:rPr>
              <a:t>Isolation procedures to follow or forms to fill out.</a:t>
            </a:r>
          </a:p>
          <a:p>
            <a:pPr lvl="1"/>
            <a:endParaRPr lang="en-US" altLang="en-US" dirty="0">
              <a:latin typeface="Tahoma" pitchFamily="34" charset="0"/>
            </a:endParaRPr>
          </a:p>
          <a:p>
            <a:pPr lvl="1"/>
            <a:r>
              <a:rPr lang="en-US" altLang="en-US" b="1" dirty="0">
                <a:latin typeface="Tahoma" pitchFamily="34" charset="0"/>
              </a:rPr>
              <a:t>Signage – </a:t>
            </a:r>
            <a:r>
              <a:rPr lang="en-US" altLang="en-US" dirty="0">
                <a:latin typeface="Tahoma" pitchFamily="34" charset="0"/>
              </a:rPr>
              <a:t>Traffic control signage requirements and placement. </a:t>
            </a:r>
          </a:p>
          <a:p>
            <a:pPr lvl="1"/>
            <a:endParaRPr lang="en-US" altLang="en-US" dirty="0">
              <a:latin typeface="Tahoma" pitchFamily="34" charset="0"/>
            </a:endParaRPr>
          </a:p>
          <a:p>
            <a:pPr lvl="1"/>
            <a:r>
              <a:rPr lang="en-US" altLang="en-US" b="1" dirty="0">
                <a:latin typeface="Tahoma" pitchFamily="34" charset="0"/>
              </a:rPr>
              <a:t>Emergency Procedures – </a:t>
            </a:r>
            <a:r>
              <a:rPr lang="en-US" altLang="en-US" dirty="0">
                <a:latin typeface="Tahoma" pitchFamily="34" charset="0"/>
              </a:rPr>
              <a:t>Instructions on what to do in emergency situations.</a:t>
            </a:r>
          </a:p>
          <a:p>
            <a:pPr lvl="1"/>
            <a:endParaRPr lang="en-US" altLang="en-US" dirty="0">
              <a:latin typeface="Tahoma" pitchFamily="34" charset="0"/>
            </a:endParaRPr>
          </a:p>
          <a:p>
            <a:pPr lvl="1"/>
            <a:r>
              <a:rPr lang="en-US" altLang="en-US" b="1" dirty="0">
                <a:latin typeface="Tahoma" pitchFamily="34" charset="0"/>
              </a:rPr>
              <a:t>Equipment and Work Instructions – </a:t>
            </a:r>
            <a:r>
              <a:rPr lang="en-US" altLang="en-US" dirty="0">
                <a:latin typeface="Tahoma" pitchFamily="34" charset="0"/>
              </a:rPr>
              <a:t>Details of how to use equipment and the sequence of work to be done.</a:t>
            </a:r>
          </a:p>
          <a:p>
            <a:pPr lvl="1"/>
            <a:endParaRPr lang="en-US" altLang="en-US" dirty="0">
              <a:latin typeface="Tahoma" pitchFamily="34" charset="0"/>
            </a:endParaRPr>
          </a:p>
          <a:p>
            <a:pPr lvl="1"/>
            <a:r>
              <a:rPr lang="en-US" altLang="en-US" b="1" dirty="0">
                <a:latin typeface="Tahoma" pitchFamily="34" charset="0"/>
              </a:rPr>
              <a:t>Communication Requirements – </a:t>
            </a:r>
            <a:r>
              <a:rPr lang="en-US" altLang="en-US" dirty="0">
                <a:latin typeface="Tahoma" pitchFamily="34" charset="0"/>
              </a:rPr>
              <a:t>Methods and equipment used to communicate with personnel and public.</a:t>
            </a:r>
            <a:endParaRPr lang="en-US" altLang="en-US" b="1" dirty="0">
              <a:latin typeface="Tahoma" pitchFamily="34"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30044EB-E44B-451E-9137-D3E10759597F}" type="slidenum">
              <a:rPr lang="en-US" altLang="en-US" sz="1200">
                <a:solidFill>
                  <a:prstClr val="black"/>
                </a:solidFill>
                <a:cs typeface="Tahoma" pitchFamily="34" charset="0"/>
              </a:rPr>
              <a:pPr eaLnBrk="1" hangingPunct="1"/>
              <a:t>12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80427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WHS law says that all companies and personnel need to keep themselves and other people safe while they work. This is called a duty of care.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To keep yourself and other personnel safe you need to:</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Follow your instructions.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Follow all workplace rules.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Make sure all equipment is safe to use.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Carry out your work safely.</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Report any problems.</a:t>
            </a:r>
            <a:endParaRPr lang="en-AU" altLang="en-US" dirty="0">
              <a:latin typeface="Tahoma" pitchFamily="34" charset="0"/>
            </a:endParaRPr>
          </a:p>
          <a:p>
            <a:r>
              <a:rPr lang="en-US" altLang="en-US" dirty="0">
                <a:latin typeface="Tahoma" pitchFamily="34" charset="0"/>
              </a:rPr>
              <a:t> </a:t>
            </a:r>
          </a:p>
          <a:p>
            <a:endParaRPr lang="en-AU" altLang="en-US" dirty="0">
              <a:latin typeface="Tahoma" pitchFamily="34" charset="0"/>
            </a:endParaRPr>
          </a:p>
          <a:p>
            <a:r>
              <a:rPr lang="en-US" altLang="en-US" dirty="0">
                <a:latin typeface="Tahoma" pitchFamily="34" charset="0"/>
              </a:rPr>
              <a:t>If you think something is dangerous tell your boss or supervisor as soon as possible.</a:t>
            </a:r>
            <a:endParaRPr lang="en-AU" altLang="en-US" dirty="0">
              <a:latin typeface="Tahoma"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8D0AEC3-B829-4C9C-9CFC-5C675BFE182C}" type="slidenum">
              <a:rPr lang="en-US" altLang="en-US" sz="1200">
                <a:solidFill>
                  <a:prstClr val="black"/>
                </a:solidFill>
                <a:cs typeface="Tahoma" pitchFamily="34" charset="0"/>
              </a:rPr>
              <a:pPr eaLnBrk="1" hangingPunct="1"/>
              <a:t>13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01108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Your worksite will also have instructions for working safely including:</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Emergency procedures, including first aid and evacuation.</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Safe work practices.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Personal protective clothing and equipment.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Safe use of tools and equipment.</a:t>
            </a:r>
            <a:endParaRPr lang="en-AU" altLang="en-US" dirty="0">
              <a:latin typeface="Tahoma" pitchFamily="34"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D629205-8909-4378-94B0-9EE8CA438607}" type="slidenum">
              <a:rPr lang="en-US" altLang="en-US" sz="1200">
                <a:solidFill>
                  <a:prstClr val="black"/>
                </a:solidFill>
                <a:cs typeface="Tahoma" pitchFamily="34" charset="0"/>
              </a:rPr>
              <a:pPr eaLnBrk="1" hangingPunct="1"/>
              <a:t>14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2485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 need to be clear about what work you will be doing. Make sure you have everything about the job written down before you start. This includes what you will be doing, how you will be doing it and what equipment you will be using.</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Make sure you have all of the details about where you will be working, such as information about the site, weather, hazards and traffic conditions.</a:t>
            </a:r>
            <a:endParaRPr lang="en-AU" altLang="en-US" dirty="0">
              <a:latin typeface="Tahoma" pitchFamily="34"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6C84F42-087F-4AA4-B42C-E05ED61DC831}" type="slidenum">
              <a:rPr lang="en-US" altLang="en-US" sz="1200">
                <a:solidFill>
                  <a:prstClr val="black"/>
                </a:solidFill>
                <a:cs typeface="Tahoma" pitchFamily="34" charset="0"/>
              </a:rPr>
              <a:pPr eaLnBrk="1" hangingPunct="1"/>
              <a:t>15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79001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 will need to be clear about your role in regards to:</a:t>
            </a:r>
          </a:p>
          <a:p>
            <a:endParaRPr lang="en-US" altLang="en-US" dirty="0">
              <a:latin typeface="Tahoma" pitchFamily="34" charset="0"/>
            </a:endParaRPr>
          </a:p>
          <a:p>
            <a:pPr lvl="1"/>
            <a:r>
              <a:rPr lang="en-US" altLang="en-US" dirty="0">
                <a:solidFill>
                  <a:srgbClr val="000000"/>
                </a:solidFill>
                <a:latin typeface="Tahoma" pitchFamily="34" charset="0"/>
              </a:rPr>
              <a:t>Your responsibilities and who you report to.</a:t>
            </a: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Why you are managing traffic during each stage of the works.</a:t>
            </a: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Arrangement of traffic control devices for each stage of the works.</a:t>
            </a: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Communication arrangements.</a:t>
            </a: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Details of traffic controllers needed for each stage of the works.</a:t>
            </a:r>
            <a:endParaRPr lang="en-US" altLang="en-US" dirty="0">
              <a:latin typeface="Tahoma" pitchFamily="34" charset="0"/>
            </a:endParaRP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Arrangements for rest breaks.</a:t>
            </a:r>
            <a:endParaRPr lang="en-US" altLang="en-US" dirty="0">
              <a:latin typeface="Tahoma" pitchFamily="34" charset="0"/>
            </a:endParaRPr>
          </a:p>
          <a:p>
            <a:pPr lvl="1"/>
            <a:endParaRPr lang="en-US" altLang="en-US" dirty="0">
              <a:solidFill>
                <a:srgbClr val="000000"/>
              </a:solidFill>
              <a:latin typeface="Tahoma" pitchFamily="34" charset="0"/>
            </a:endParaRPr>
          </a:p>
          <a:p>
            <a:pPr lvl="1"/>
            <a:r>
              <a:rPr lang="en-US" altLang="en-US" dirty="0">
                <a:solidFill>
                  <a:srgbClr val="000000"/>
                </a:solidFill>
                <a:latin typeface="Tahoma" pitchFamily="34" charset="0"/>
              </a:rPr>
              <a:t>Duration and times of works. (E.g. day or night operation).</a:t>
            </a:r>
            <a:endParaRPr lang="en-AU" altLang="en-US" dirty="0">
              <a:latin typeface="Tahoma" pitchFamily="34"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957412D-2A36-4329-9215-5F5E78313260}" type="slidenum">
              <a:rPr lang="en-US" altLang="en-US" sz="1200">
                <a:solidFill>
                  <a:prstClr val="black"/>
                </a:solidFill>
                <a:cs typeface="Tahoma" pitchFamily="34" charset="0"/>
              </a:rPr>
              <a:pPr eaLnBrk="1" hangingPunct="1"/>
              <a:t>16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51850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 also need to make sure you have all of the details about the kind of work you will be doing. Work instructions for a traffic controller will outline these details and should include guidelines for: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Wearing approved high visibility clothing.</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Use and placement of warning signs.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Safe approach speeds up to 60 km/h.</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Safe distances from approaching traffic and work area.</a:t>
            </a:r>
            <a:endParaRPr lang="en-AU" altLang="en-US" dirty="0">
              <a:latin typeface="Tahoma" pitchFamily="34"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983299F-0177-47C2-A063-4B86632031C0}" type="slidenum">
              <a:rPr lang="en-US" altLang="en-US" sz="1200">
                <a:solidFill>
                  <a:prstClr val="black"/>
                </a:solidFill>
                <a:cs typeface="Tahoma" pitchFamily="34" charset="0"/>
              </a:rPr>
              <a:pPr eaLnBrk="1" hangingPunct="1"/>
              <a:t>17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727422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dirty="0">
                <a:latin typeface="Tahoma" pitchFamily="34" charset="0"/>
              </a:rPr>
              <a:t>Communication practices.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Best positioning for visibility and line of sight.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Having a clear escape path.</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Taking frequent rest breaks to avoid fatigue.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Training requirements of anybody performing traffic management.</a:t>
            </a:r>
            <a:endParaRPr lang="en-AU" altLang="en-US" dirty="0">
              <a:latin typeface="Tahoma" pitchFamily="34"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D504E58-D32B-49DB-919C-1571B3088CEA}" type="slidenum">
              <a:rPr lang="en-US" altLang="en-US" sz="1200">
                <a:solidFill>
                  <a:prstClr val="black"/>
                </a:solidFill>
                <a:cs typeface="Tahoma" pitchFamily="34" charset="0"/>
              </a:rPr>
              <a:pPr eaLnBrk="1" hangingPunct="1"/>
              <a:t>18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62869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All work needs to follow worksite, environment and company safety procedures.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Procedures help to make sure that all work is done in a safe way, without damaging equipment or putting people in unsafe situations. They also help to make sure that work is done in the correct order and doesn</a:t>
            </a:r>
            <a:r>
              <a:rPr lang="ja-JP" altLang="en-US" dirty="0">
                <a:latin typeface="Tahoma" pitchFamily="34" charset="0"/>
              </a:rPr>
              <a:t>’</a:t>
            </a:r>
            <a:r>
              <a:rPr lang="en-US" altLang="ja-JP" dirty="0">
                <a:latin typeface="Tahoma" pitchFamily="34" charset="0"/>
              </a:rPr>
              <a:t>t interrupt or get in the way of other work that is happening on the site. This is especially important in projects that need to be completed in a particular sequence.</a:t>
            </a:r>
            <a:endParaRPr lang="en-AU" altLang="ja-JP" dirty="0">
              <a:latin typeface="Tahoma" pitchFamily="34"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AF9078F-6438-490B-B015-B5743C52FB33}" type="slidenum">
              <a:rPr lang="en-US" altLang="en-US" sz="1200">
                <a:solidFill>
                  <a:prstClr val="black"/>
                </a:solidFill>
                <a:cs typeface="Tahoma" pitchFamily="34" charset="0"/>
              </a:rPr>
              <a:pPr eaLnBrk="1" hangingPunct="1"/>
              <a:t>19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4044421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Your work instructions will tell you the safest way to do the job, and the equipment that you will need to use. It is a good idea to check your work instructions with your boss or supervisor to make sure you know exactly what you need to do.</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you don</a:t>
            </a:r>
            <a:r>
              <a:rPr lang="ja-JP" altLang="en-US" dirty="0">
                <a:latin typeface="Tahoma" pitchFamily="34" charset="0"/>
              </a:rPr>
              <a:t>’</a:t>
            </a:r>
            <a:r>
              <a:rPr lang="en-US" altLang="ja-JP" dirty="0">
                <a:latin typeface="Tahoma" pitchFamily="34" charset="0"/>
              </a:rPr>
              <a:t>t know where to get your instructions or you can</a:t>
            </a:r>
            <a:r>
              <a:rPr lang="ja-JP" altLang="en-US" dirty="0">
                <a:latin typeface="Tahoma" pitchFamily="34" charset="0"/>
              </a:rPr>
              <a:t>’</a:t>
            </a:r>
            <a:r>
              <a:rPr lang="en-US" altLang="ja-JP" dirty="0">
                <a:latin typeface="Tahoma" pitchFamily="34" charset="0"/>
              </a:rPr>
              <a:t>t understand the language or terminology being used in them, you can ask your boss or supervisor. They will tell you where to find your work instructions and explain what they mean.</a:t>
            </a:r>
            <a:endParaRPr lang="en-AU" altLang="ja-JP" dirty="0">
              <a:latin typeface="Tahoma" pitchFamily="34"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368BA32-C5E9-4E04-942C-E4ED69C98E11}" type="slidenum">
              <a:rPr lang="en-US" altLang="en-US" sz="1200">
                <a:solidFill>
                  <a:prstClr val="black"/>
                </a:solidFill>
                <a:cs typeface="Tahoma" pitchFamily="34" charset="0"/>
              </a:rPr>
              <a:pPr eaLnBrk="1" hangingPunct="1"/>
              <a:t>20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89965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Many worksites require a work method statement before any work can start. A work method statement is a list of steps that outlines how a job will be done. It also includes any hazards that occur at each step, and what you need to do about them.</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These statements can also be known as Safe Work Method Statement (SWMS), Job Safety Analysis (JSA) or Safe Operating Procedure (SOP).</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Work Method Statements are used for organising your work activities and making sure you have completed everything. They will also outline the details of all tools, equipment and coordination with other personnel relating to your job. Make sure all of these are available and ready before you start.</a:t>
            </a:r>
            <a:endParaRPr lang="en-AU" altLang="en-US" dirty="0">
              <a:latin typeface="Tahoma" pitchFamily="34"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3320E9C-31D6-42B2-A197-C34B440F9C63}" type="slidenum">
              <a:rPr lang="en-US" altLang="en-US" sz="1200">
                <a:solidFill>
                  <a:prstClr val="black"/>
                </a:solidFill>
                <a:cs typeface="Tahoma" pitchFamily="34" charset="0"/>
              </a:rPr>
              <a:pPr eaLnBrk="1" hangingPunct="1"/>
              <a:t>21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57941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movement within or around worksites is particularly hazardous with a high risk of death or injury resulting from personnel coming into contact with vehicles, moving plant, and from collisions between moving plant and other vehicles.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management is the job of controlling traffic through and around hazardous areas and protecting vehicles, pedestrians and workers. By using signs and signals traffic controllers can safely direct vehicles and pedestrians through the traffic hazard or work area.</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All traffic management operations must follow a Traffic Management Plan. The plan normally includes a traffic guidance scheme, worksite hazard assessment and details of the works, (where, what and how long etc.).</a:t>
            </a:r>
            <a:endParaRPr lang="en-AU" altLang="en-US" dirty="0">
              <a:latin typeface="Tahoma" pitchFamily="34"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D0AC57D-A534-4B1D-A8D1-5936A8700D89}" type="slidenum">
              <a:rPr lang="en-US" altLang="en-US" sz="1200">
                <a:solidFill>
                  <a:prstClr val="black"/>
                </a:solidFill>
                <a:cs typeface="Tahoma" pitchFamily="34" charset="0"/>
              </a:rPr>
              <a:pPr eaLnBrk="1" hangingPunct="1"/>
              <a:t>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970427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Traffic Management Plan aims to:</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Protect personnel, road users and pedestrians.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Guide road users safely through, around or past the worksite.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Provide proper warnings of changes in the road surface, driving conditions and of people or machinery engaged in work.</a:t>
            </a:r>
            <a:endParaRPr lang="en-AU" altLang="en-US" dirty="0">
              <a:latin typeface="Tahoma" pitchFamily="34"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3D98532-65B6-446A-BFB9-5E96751AA979}" type="slidenum">
              <a:rPr lang="en-US" altLang="en-US" sz="1200">
                <a:solidFill>
                  <a:prstClr val="black"/>
                </a:solidFill>
                <a:cs typeface="Tahoma" pitchFamily="34" charset="0"/>
              </a:rPr>
              <a:pPr eaLnBrk="1" hangingPunct="1"/>
              <a:t>22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38142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dirty="0">
                <a:latin typeface="Tahoma" pitchFamily="34" charset="0"/>
              </a:rPr>
              <a:t>Reduce the impact of the works on traffic and others likely to be affected.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Reduce disruptions to public transport.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Communicate details of works and possible impacts on traffic.</a:t>
            </a:r>
            <a:endParaRPr lang="en-AU" altLang="en-US" dirty="0">
              <a:latin typeface="Tahoma" pitchFamily="34"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992D899-F211-42F3-A8CF-54755ABAD994}" type="slidenum">
              <a:rPr lang="en-US" altLang="en-US" sz="1200">
                <a:solidFill>
                  <a:prstClr val="black"/>
                </a:solidFill>
                <a:cs typeface="Tahoma" pitchFamily="34" charset="0"/>
              </a:rPr>
              <a:pPr eaLnBrk="1" hangingPunct="1"/>
              <a:t>23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377346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plan must include a Traffic Guidance Scheme. This shows, on a diagram or sketch, the physical location of traffic control signs and devices being used to guide traffic around a work area or temporary hazard.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This may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Warning signs.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Lights.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Markers.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Cones.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Bollards.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Barriers.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Road and footpath closures.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Detours or side tracks.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Traffic controllers.</a:t>
            </a:r>
            <a:endParaRPr lang="en-AU" altLang="en-US" dirty="0">
              <a:latin typeface="Tahoma" pitchFamily="34"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6E1E71E-A7F7-46DD-A326-DCC25C8C5B3A}" type="slidenum">
              <a:rPr lang="en-US" altLang="en-US" sz="1200">
                <a:solidFill>
                  <a:prstClr val="black"/>
                </a:solidFill>
                <a:cs typeface="Tahoma" pitchFamily="34" charset="0"/>
              </a:rPr>
              <a:pPr eaLnBrk="1" hangingPunct="1"/>
              <a:t>24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37673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Emergency procedures will vary depending upon the worksite. These procedures could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Evacuation.</a:t>
            </a:r>
          </a:p>
          <a:p>
            <a:pPr marL="464652" lvl="1" indent="0">
              <a:buNone/>
            </a:pPr>
            <a:endParaRPr lang="en-AU" altLang="en-US" dirty="0">
              <a:latin typeface="Tahoma" pitchFamily="34" charset="0"/>
            </a:endParaRPr>
          </a:p>
          <a:p>
            <a:pPr lvl="1"/>
            <a:r>
              <a:rPr lang="en-US" altLang="en-US" dirty="0">
                <a:latin typeface="Tahoma" pitchFamily="34" charset="0"/>
              </a:rPr>
              <a:t>First aid.</a:t>
            </a:r>
            <a:endParaRPr lang="en-AU" altLang="en-US" dirty="0">
              <a:latin typeface="Tahoma" pitchFamily="34"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AFBCA04-CB6E-47B6-8431-E788368C5189}" type="slidenum">
              <a:rPr lang="en-US" altLang="en-US" sz="1200">
                <a:solidFill>
                  <a:prstClr val="black"/>
                </a:solidFill>
                <a:cs typeface="Tahoma" pitchFamily="34" charset="0"/>
              </a:rPr>
              <a:pPr eaLnBrk="1" hangingPunct="1"/>
              <a:t>25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315550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Things to remember 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marL="464652" lvl="1" indent="0">
              <a:buNone/>
            </a:pPr>
            <a:r>
              <a:rPr lang="en-US" altLang="en-US" b="1" dirty="0">
                <a:latin typeface="Tahoma" pitchFamily="34" charset="0"/>
              </a:rPr>
              <a:t>1. </a:t>
            </a:r>
            <a:r>
              <a:rPr lang="en-US" altLang="en-US" dirty="0">
                <a:latin typeface="Tahoma" pitchFamily="34" charset="0"/>
              </a:rPr>
              <a:t>Keep calm.</a:t>
            </a:r>
            <a:endParaRPr lang="en-AU" altLang="en-US" dirty="0">
              <a:latin typeface="Tahoma" pitchFamily="34" charset="0"/>
            </a:endParaRPr>
          </a:p>
          <a:p>
            <a:pPr marL="464652" lvl="1" indent="0">
              <a:buNone/>
            </a:pPr>
            <a:endParaRPr lang="en-AU" altLang="en-US" dirty="0">
              <a:latin typeface="Tahoma" pitchFamily="34" charset="0"/>
            </a:endParaRPr>
          </a:p>
          <a:p>
            <a:pPr marL="464652" lvl="1" indent="0">
              <a:buNone/>
            </a:pPr>
            <a:r>
              <a:rPr lang="en-US" altLang="en-US" b="1" dirty="0">
                <a:latin typeface="Tahoma" pitchFamily="34" charset="0"/>
              </a:rPr>
              <a:t>2. </a:t>
            </a:r>
            <a:r>
              <a:rPr lang="en-US" altLang="en-US" dirty="0">
                <a:latin typeface="Tahoma" pitchFamily="34" charset="0"/>
              </a:rPr>
              <a:t>Move away from the danger to a designated evacuation point, sometimes called an emergency assembly area.</a:t>
            </a:r>
            <a:endParaRPr lang="en-AU" altLang="en-US" dirty="0">
              <a:latin typeface="Tahoma" pitchFamily="34" charset="0"/>
            </a:endParaRPr>
          </a:p>
          <a:p>
            <a:pPr marL="464652" lvl="1" indent="0">
              <a:buNone/>
            </a:pPr>
            <a:r>
              <a:rPr lang="en-US" altLang="en-US" b="1" dirty="0">
                <a:latin typeface="Tahoma" pitchFamily="34" charset="0"/>
              </a:rPr>
              <a:t> </a:t>
            </a:r>
            <a:endParaRPr lang="en-AU" altLang="en-US" b="1" dirty="0">
              <a:latin typeface="Tahoma" pitchFamily="34" charset="0"/>
            </a:endParaRPr>
          </a:p>
          <a:p>
            <a:pPr marL="464652" lvl="1" indent="0">
              <a:buNone/>
            </a:pPr>
            <a:r>
              <a:rPr lang="en-US" altLang="en-US" b="1" dirty="0">
                <a:latin typeface="Tahoma" pitchFamily="34" charset="0"/>
              </a:rPr>
              <a:t>3. </a:t>
            </a:r>
            <a:r>
              <a:rPr lang="en-US" altLang="en-US" dirty="0">
                <a:latin typeface="Tahoma" pitchFamily="34" charset="0"/>
              </a:rPr>
              <a:t>Do not let other people into the area.</a:t>
            </a:r>
            <a:endParaRPr lang="en-AU" altLang="en-US" dirty="0">
              <a:latin typeface="Tahoma" pitchFamily="34" charset="0"/>
            </a:endParaRPr>
          </a:p>
          <a:p>
            <a:pPr marL="464652" lvl="1" indent="0">
              <a:buNone/>
            </a:pPr>
            <a:r>
              <a:rPr lang="en-US" altLang="en-US" dirty="0">
                <a:latin typeface="Tahoma" pitchFamily="34" charset="0"/>
              </a:rPr>
              <a:t> </a:t>
            </a:r>
            <a:endParaRPr lang="en-AU" altLang="en-US" dirty="0">
              <a:latin typeface="Tahoma" pitchFamily="34" charset="0"/>
            </a:endParaRPr>
          </a:p>
          <a:p>
            <a:pPr marL="464652" lvl="1" indent="0">
              <a:buNone/>
            </a:pPr>
            <a:r>
              <a:rPr lang="en-US" altLang="en-US" b="1" dirty="0">
                <a:latin typeface="Tahoma" pitchFamily="34" charset="0"/>
              </a:rPr>
              <a:t>4. </a:t>
            </a:r>
            <a:r>
              <a:rPr lang="en-US" altLang="en-US" dirty="0">
                <a:latin typeface="Tahoma" pitchFamily="34" charset="0"/>
              </a:rPr>
              <a:t>Call emergency services in accordance with workplace procedures and policies.</a:t>
            </a:r>
            <a:endParaRPr lang="en-AU" altLang="en-US" dirty="0">
              <a:latin typeface="Tahoma" pitchFamily="34"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90B3CA6-34FD-4811-ABE4-766F8D40DA13}" type="slidenum">
              <a:rPr lang="en-US" altLang="en-US" sz="1200">
                <a:solidFill>
                  <a:prstClr val="black"/>
                </a:solidFill>
                <a:cs typeface="Tahoma" pitchFamily="34" charset="0"/>
              </a:rPr>
              <a:pPr eaLnBrk="1" hangingPunct="1"/>
              <a:t>26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218113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Tahoma" pitchFamily="34" charset="0"/>
              </a:rPr>
              <a:t>First Aid is the quick care given to an injured or ill person. Every site will have a First Aid Officer. </a:t>
            </a:r>
          </a:p>
          <a:p>
            <a:endParaRPr lang="en-AU" altLang="en-US" dirty="0">
              <a:latin typeface="Tahoma" pitchFamily="34" charset="0"/>
            </a:endParaRPr>
          </a:p>
          <a:p>
            <a:r>
              <a:rPr lang="en-AU" altLang="en-US" dirty="0">
                <a:latin typeface="Tahoma" pitchFamily="34" charset="0"/>
              </a:rPr>
              <a:t>If somebody needs first aid you must tell your supervisor or First Aid Officer. Do not try to give first aid if you have not been trained.</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B877D41-96E2-43BD-9224-E214469C6A31}" type="slidenum">
              <a:rPr lang="en-US" altLang="en-US" sz="1200">
                <a:solidFill>
                  <a:prstClr val="black"/>
                </a:solidFill>
                <a:cs typeface="Tahoma" pitchFamily="34" charset="0"/>
              </a:rPr>
              <a:pPr eaLnBrk="1" hangingPunct="1"/>
              <a:t>27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31532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Environmental protection requirements are part of every worksite. Make sure you check with your supervisor about what environmental issues need to be managed during your work. </a:t>
            </a:r>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All environmental details should be listed in an </a:t>
            </a:r>
            <a:r>
              <a:rPr lang="ja-JP" altLang="en-US" dirty="0">
                <a:latin typeface="Tahoma" pitchFamily="34" charset="0"/>
              </a:rPr>
              <a:t>‘</a:t>
            </a:r>
            <a:r>
              <a:rPr lang="en-US" altLang="ja-JP" dirty="0">
                <a:latin typeface="Tahoma" pitchFamily="34" charset="0"/>
              </a:rPr>
              <a:t>Environmental Management Plan</a:t>
            </a:r>
            <a:r>
              <a:rPr lang="ja-JP" altLang="en-US" dirty="0">
                <a:latin typeface="Tahoma" pitchFamily="34" charset="0"/>
              </a:rPr>
              <a:t>’</a:t>
            </a:r>
            <a:r>
              <a:rPr lang="en-US" altLang="ja-JP" dirty="0">
                <a:latin typeface="Tahoma" pitchFamily="34" charset="0"/>
              </a:rPr>
              <a:t> for the site. It can include details for:</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Waste management. </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Water quality protection. </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Noise control.</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Vibration control.</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Dust management.</a:t>
            </a:r>
            <a:endParaRPr lang="en-AU" altLang="en-US" dirty="0">
              <a:latin typeface="Tahoma" pitchFamily="34" charset="0"/>
            </a:endParaRPr>
          </a:p>
          <a:p>
            <a:endParaRPr lang="en-US" altLang="en-US" dirty="0">
              <a:latin typeface="Tahoma" pitchFamily="34" charset="0"/>
            </a:endParaRPr>
          </a:p>
          <a:p>
            <a:endParaRPr lang="en-US" altLang="en-US" dirty="0">
              <a:latin typeface="Tahoma" pitchFamily="34" charset="0"/>
            </a:endParaRPr>
          </a:p>
          <a:p>
            <a:r>
              <a:rPr lang="en-US" altLang="en-US" dirty="0">
                <a:latin typeface="Tahoma" pitchFamily="34" charset="0"/>
              </a:rPr>
              <a:t>The plan will outline the steps and processes needed to prevent or minimise damage to the environment through the use of machinery and equipment.</a:t>
            </a:r>
            <a:endParaRPr lang="en-AU" altLang="en-US" dirty="0">
              <a:latin typeface="Tahoma" pitchFamily="34"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92D9A8E-A91E-4D10-82F5-37DA291163A6}" type="slidenum">
              <a:rPr lang="en-US" altLang="en-US" sz="1200">
                <a:solidFill>
                  <a:prstClr val="black"/>
                </a:solidFill>
                <a:cs typeface="Tahoma" pitchFamily="34" charset="0"/>
              </a:rPr>
              <a:pPr eaLnBrk="1" hangingPunct="1"/>
              <a:t>28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38676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Once you have confirmed your job requirements you need to choose the right equipment to get the job done.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Information about technical capabilities and limits can be found in the operator manuals for each item.</a:t>
            </a:r>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When choosing equipment you need to think about: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The task requirements, specifications and goals.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The appropriateness of the equipment for the completion of the task.</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The characteristics, correct use, operating capacity and limitations of each item.</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The potential risks to yourself and others in the intended use of the equipment. </a:t>
            </a:r>
            <a:endParaRPr lang="en-AU" altLang="en-US" dirty="0">
              <a:latin typeface="Tahoma" pitchFamily="34"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4E76CB9-678A-4337-9C8C-7107EEE96648}" type="slidenum">
              <a:rPr lang="en-US" altLang="en-US" sz="1200">
                <a:solidFill>
                  <a:prstClr val="black"/>
                </a:solidFill>
                <a:cs typeface="Tahoma" pitchFamily="34" charset="0"/>
              </a:rPr>
              <a:pPr eaLnBrk="1" hangingPunct="1"/>
              <a:t>30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6544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latin typeface="Tahoma" pitchFamily="34" charset="0"/>
              </a:rPr>
              <a:t>Personal Protective Equipment (PPE) is clothing and equipment designed to lower the chance of you being hurt on the job. It is required to enter most work sites.</a:t>
            </a:r>
          </a:p>
          <a:p>
            <a:endParaRPr lang="en-AU" altLang="en-US" dirty="0">
              <a:latin typeface="Tahoma" pitchFamily="34" charset="0"/>
            </a:endParaRPr>
          </a:p>
          <a:p>
            <a:r>
              <a:rPr lang="en-AU" altLang="en-US" dirty="0">
                <a:latin typeface="Tahoma" pitchFamily="34" charset="0"/>
              </a:rPr>
              <a:t>Because of the potential hazards associated with working on or next to road worksites, all personnel and visitors to such worksites, will be supplied by their employer with the relevant protective equipment. High visibility equipment and clothing must be worn on site at all times.</a:t>
            </a:r>
          </a:p>
          <a:p>
            <a:endParaRPr lang="en-AU" altLang="en-US" dirty="0">
              <a:latin typeface="Tahoma" pitchFamily="34" charset="0"/>
            </a:endParaRPr>
          </a:p>
          <a:p>
            <a:r>
              <a:rPr lang="en-US" altLang="en-US" dirty="0">
                <a:latin typeface="Tahoma" pitchFamily="34" charset="0"/>
              </a:rPr>
              <a:t>This equipment and clothing should meet the relevant standard and comprise the following items:</a:t>
            </a:r>
            <a:endParaRPr lang="en-AU" altLang="en-US" dirty="0">
              <a:latin typeface="Tahoma" pitchFamily="34" charset="0"/>
            </a:endParaRPr>
          </a:p>
          <a:p>
            <a:endParaRPr lang="en-AU" altLang="en-US" dirty="0">
              <a:latin typeface="Tahoma" pitchFamily="34" charset="0"/>
            </a:endParaRPr>
          </a:p>
          <a:p>
            <a:pPr lvl="1"/>
            <a:r>
              <a:rPr lang="en-US" altLang="en-US" dirty="0">
                <a:latin typeface="Tahoma" pitchFamily="34" charset="0"/>
              </a:rPr>
              <a:t>High visibility clothing:</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2"/>
            <a:r>
              <a:rPr lang="en-US" altLang="en-US" dirty="0">
                <a:latin typeface="Tahoma" pitchFamily="34" charset="0"/>
              </a:rPr>
              <a:t>Fluorescent high visibility vest, shirt, jacket or overalls (day use only).</a:t>
            </a:r>
            <a:endParaRPr lang="en-AU" altLang="en-US" dirty="0">
              <a:latin typeface="Tahoma" pitchFamily="34" charset="0"/>
            </a:endParaRPr>
          </a:p>
          <a:p>
            <a:pPr marL="929305" lvl="2" indent="0">
              <a:buNone/>
            </a:pPr>
            <a:endParaRPr lang="en-AU" altLang="en-US" dirty="0">
              <a:latin typeface="Tahoma" pitchFamily="34" charset="0"/>
            </a:endParaRPr>
          </a:p>
          <a:p>
            <a:pPr lvl="2"/>
            <a:r>
              <a:rPr lang="en-US" altLang="en-US" dirty="0">
                <a:latin typeface="Tahoma" pitchFamily="34" charset="0"/>
              </a:rPr>
              <a:t>Retro-reflective outer garment (night use only).</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Safety footwear.</a:t>
            </a:r>
            <a:endParaRPr lang="en-AU" altLang="en-US" dirty="0">
              <a:latin typeface="Tahoma" pitchFamily="34"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CE09266-4DDE-4CE3-8724-4D11CCAA8DD7}" type="slidenum">
              <a:rPr lang="en-US" altLang="en-US" sz="1200">
                <a:solidFill>
                  <a:prstClr val="black"/>
                </a:solidFill>
                <a:cs typeface="Tahoma" pitchFamily="34" charset="0"/>
              </a:rPr>
              <a:pPr eaLnBrk="1" hangingPunct="1"/>
              <a:t>31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98716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Also as required: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Safety helmets (hat or cap type) that comply with the current Australian Standard.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High visibility cloth hats where safety policy permits.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Approved skin protection (sun screens).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Wet weather clothing (high visibility).</a:t>
            </a:r>
            <a:endParaRPr lang="en-AU" altLang="en-US" dirty="0">
              <a:latin typeface="Tahoma" pitchFamily="34"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D499880-FB37-4B01-8111-37DF579D9431}" type="slidenum">
              <a:rPr lang="en-US" altLang="en-US" sz="1200">
                <a:solidFill>
                  <a:prstClr val="black"/>
                </a:solidFill>
                <a:cs typeface="Tahoma" pitchFamily="34" charset="0"/>
              </a:rPr>
              <a:pPr eaLnBrk="1" hangingPunct="1"/>
              <a:t>32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63134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 Traffic Management Plan is required by legislation whenever:</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Work affects traffic on public and private roads.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Work affects parking areas.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Access to construction sites needs to be restricted from public traffic.</a:t>
            </a:r>
            <a:endParaRPr lang="en-AU" altLang="en-US" dirty="0">
              <a:latin typeface="Tahoma" pitchFamily="34"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A5A3A07-BE47-4D9F-BEFC-DB1ED255DB77}" type="slidenum">
              <a:rPr lang="en-US" altLang="en-US" sz="1200">
                <a:solidFill>
                  <a:prstClr val="black"/>
                </a:solidFill>
                <a:cs typeface="Tahoma" pitchFamily="34" charset="0"/>
              </a:rPr>
              <a:pPr eaLnBrk="1" hangingPunct="1"/>
              <a:t>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0013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High visibility clothing must meet the requirements of AS/NZS 1906.4-1997: Retro-reflective Materials and Devices for Road Traffic Control Purposes, Part 4: High Visibility Materials for Safety Garments.</a:t>
            </a:r>
          </a:p>
          <a:p>
            <a:endParaRPr lang="en-US" altLang="en-US" dirty="0">
              <a:latin typeface="Tahoma" pitchFamily="34" charset="0"/>
            </a:endParaRPr>
          </a:p>
          <a:p>
            <a:r>
              <a:rPr lang="en-US" altLang="en-US" dirty="0">
                <a:latin typeface="Tahoma" pitchFamily="34" charset="0"/>
              </a:rPr>
              <a:t>Make sure any PPE you are wearing is in good condition, fits well and is right for the job. If you find any PPE that is not in good condition, tag it and remove it from service. Tell your supervisor about the problem and they will organise to repair or replace the PPE.</a:t>
            </a:r>
            <a:endParaRPr lang="en-AU" altLang="en-US" dirty="0">
              <a:latin typeface="Tahoma" pitchFamily="34"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0D63A9F-1C21-478D-A855-3AC4F65F60A5}" type="slidenum">
              <a:rPr lang="en-US" altLang="en-US" sz="1200">
                <a:solidFill>
                  <a:prstClr val="black"/>
                </a:solidFill>
                <a:cs typeface="Tahoma" pitchFamily="34" charset="0"/>
              </a:rPr>
              <a:pPr eaLnBrk="1" hangingPunct="1"/>
              <a:t>33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411799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Traffic Management Plan should state the types, sizes and numbers of signs and devices required for the project.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Signage and warning devices required at all sites 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Temporary warning signs.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Regulatory and traffic cones.</a:t>
            </a:r>
            <a:endParaRPr lang="en-AU" altLang="en-US" dirty="0">
              <a:latin typeface="Tahoma" pitchFamily="34" charset="0"/>
            </a:endParaRPr>
          </a:p>
          <a:p>
            <a:r>
              <a:rPr lang="en-US" altLang="en-US" dirty="0">
                <a:latin typeface="Tahoma" pitchFamily="34" charset="0"/>
              </a:rPr>
              <a:t> </a:t>
            </a:r>
          </a:p>
          <a:p>
            <a:endParaRPr lang="en-AU" altLang="en-US" dirty="0">
              <a:latin typeface="Tahoma" pitchFamily="34" charset="0"/>
            </a:endParaRPr>
          </a:p>
          <a:p>
            <a:r>
              <a:rPr lang="en-US" altLang="en-US" dirty="0">
                <a:latin typeface="Tahoma" pitchFamily="34" charset="0"/>
              </a:rPr>
              <a:t>Temporary warning signs are used to alert the public of changed conditions ahead, for example: Roadwork ahead; Prepare to stop; Workers (symbolic). AS 1742.3-2009 is the accepted reference for the selection and use of any traffic control signs and devices on worksites.</a:t>
            </a:r>
            <a:endParaRPr lang="en-AU" altLang="en-US" dirty="0">
              <a:latin typeface="Tahoma" pitchFamily="34"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609FC2A-3787-4282-99EC-C79C1C0ADFB8}" type="slidenum">
              <a:rPr lang="en-US" altLang="en-US" sz="1200">
                <a:solidFill>
                  <a:prstClr val="black"/>
                </a:solidFill>
                <a:cs typeface="Tahoma" pitchFamily="34" charset="0"/>
              </a:rPr>
              <a:pPr eaLnBrk="1" hangingPunct="1"/>
              <a:t>34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862399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Other signs and devices that may be used depending on the work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Warning signs.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Vehicle mounted signs and flashing lights.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Guide signs.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Barriers.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Hazard markers.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Bollards.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Arrow boards.</a:t>
            </a:r>
            <a:endParaRPr lang="en-AU" altLang="en-US" dirty="0">
              <a:latin typeface="Tahoma" pitchFamily="34"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1D55D91-6AAC-4643-BE1E-E220FB4FAB88}" type="slidenum">
              <a:rPr lang="en-US" altLang="en-US" sz="1200">
                <a:solidFill>
                  <a:prstClr val="black"/>
                </a:solidFill>
                <a:cs typeface="Tahoma" pitchFamily="34" charset="0"/>
              </a:rPr>
              <a:pPr eaLnBrk="1" hangingPunct="1"/>
              <a:t>35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03139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Whenever a traffic controller is on duty, the </a:t>
            </a:r>
            <a:r>
              <a:rPr lang="ja-JP" altLang="en-US" dirty="0">
                <a:latin typeface="Tahoma" pitchFamily="34" charset="0"/>
              </a:rPr>
              <a:t>“</a:t>
            </a:r>
            <a:r>
              <a:rPr lang="en-US" altLang="ja-JP" dirty="0">
                <a:latin typeface="Tahoma" pitchFamily="34" charset="0"/>
              </a:rPr>
              <a:t>Traffic Controller Ahead – PREPARE TO STOP</a:t>
            </a:r>
            <a:r>
              <a:rPr lang="ja-JP" altLang="en-US" dirty="0">
                <a:latin typeface="Tahoma" pitchFamily="34" charset="0"/>
              </a:rPr>
              <a:t>”</a:t>
            </a:r>
            <a:r>
              <a:rPr lang="en-US" altLang="ja-JP" dirty="0">
                <a:latin typeface="Tahoma" pitchFamily="34" charset="0"/>
              </a:rPr>
              <a:t> sign must be displayed.</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 traffic controller is responsible for making sure the </a:t>
            </a:r>
            <a:r>
              <a:rPr lang="ja-JP" altLang="en-US" dirty="0">
                <a:latin typeface="Tahoma" pitchFamily="34" charset="0"/>
              </a:rPr>
              <a:t>“</a:t>
            </a:r>
            <a:r>
              <a:rPr lang="en-US" altLang="ja-JP" dirty="0">
                <a:latin typeface="Tahoma" pitchFamily="34" charset="0"/>
              </a:rPr>
              <a:t>Traffic Controller Ahead – PREPARE TO STOP</a:t>
            </a:r>
            <a:r>
              <a:rPr lang="ja-JP" altLang="en-US" dirty="0">
                <a:latin typeface="Tahoma" pitchFamily="34" charset="0"/>
              </a:rPr>
              <a:t>”</a:t>
            </a:r>
            <a:r>
              <a:rPr lang="en-US" altLang="ja-JP" dirty="0">
                <a:latin typeface="Tahoma" pitchFamily="34" charset="0"/>
              </a:rPr>
              <a:t> sign is set up correctly when the shift begins or resumes and also making sure the sign is removed or covered when work ceases or is suspended during a shift.</a:t>
            </a:r>
            <a:endParaRPr lang="en-AU" altLang="ja-JP" dirty="0">
              <a:latin typeface="Tahoma" pitchFamily="34"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77924CB-DDAE-4145-9B10-C38056ECEE3D}" type="slidenum">
              <a:rPr lang="en-US" altLang="en-US" sz="1200">
                <a:solidFill>
                  <a:prstClr val="black"/>
                </a:solidFill>
                <a:cs typeface="Tahoma" pitchFamily="34" charset="0"/>
              </a:rPr>
              <a:pPr eaLnBrk="1" hangingPunct="1"/>
              <a:t>36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838057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In addition to the traffic signs and devices, other tools and equipment may be needed to carry out tasks or requirements of the job.</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Tools and equipment may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Stop-slow bat.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Illuminated wand.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Radio.</a:t>
            </a:r>
            <a:endParaRPr lang="en-AU" altLang="en-US" dirty="0">
              <a:latin typeface="Tahoma" pitchFamily="34" charset="0"/>
            </a:endParaRPr>
          </a:p>
          <a:p>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A temporary hazard marker, a temporary barrier or a boom barrier may be used to assist the traffic controller.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a boom barrier is used, the STOP sign may be mounted on the boom. Other equipment may include warning lights and beacons and arrow boards.</a:t>
            </a:r>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Characteristics, technical capabilities, uses and limitations of regulatory equipment used can be found in AS 1742.3-2009 and the relevant state or territory Code of Practice.</a:t>
            </a:r>
            <a:endParaRPr lang="en-AU" altLang="en-US" dirty="0">
              <a:latin typeface="Tahoma" pitchFamily="34"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A0D7674-F47C-469E-905E-5ECDDAF5A839}" type="slidenum">
              <a:rPr lang="en-US" altLang="en-US" sz="1200">
                <a:solidFill>
                  <a:prstClr val="black"/>
                </a:solidFill>
                <a:cs typeface="Tahoma" pitchFamily="34" charset="0"/>
              </a:rPr>
              <a:pPr eaLnBrk="1" hangingPunct="1"/>
              <a:t>37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05561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An essential item of equipment for a traffic controller is the stop-slow bat.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This is a double-sided hand held sign with </a:t>
            </a:r>
            <a:r>
              <a:rPr lang="en-US" altLang="en-US" b="1" dirty="0">
                <a:latin typeface="Tahoma" pitchFamily="34" charset="0"/>
              </a:rPr>
              <a:t>STOP</a:t>
            </a:r>
            <a:r>
              <a:rPr lang="en-US" altLang="en-US" dirty="0">
                <a:latin typeface="Tahoma" pitchFamily="34" charset="0"/>
              </a:rPr>
              <a:t> on one side and </a:t>
            </a:r>
            <a:r>
              <a:rPr lang="en-US" altLang="en-US" b="1" dirty="0">
                <a:latin typeface="Tahoma" pitchFamily="34" charset="0"/>
              </a:rPr>
              <a:t>SLOW</a:t>
            </a:r>
            <a:r>
              <a:rPr lang="en-US" altLang="en-US" dirty="0">
                <a:latin typeface="Tahoma" pitchFamily="34" charset="0"/>
              </a:rPr>
              <a:t> on the other. The handle should be a minimum of 1.8m long.</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control bats should be made of retro-reflective material, clean and in good repair.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Damaged or defaced bats should be repaired or replaced promptly. For night operations, an illuminated wand should be used as well as the bat.</a:t>
            </a:r>
            <a:endParaRPr lang="en-AU" altLang="en-US" dirty="0">
              <a:latin typeface="Tahoma" pitchFamily="34"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5AB97E1-4840-4B4C-9B59-EA3510D105EE}" type="slidenum">
              <a:rPr lang="en-US" altLang="en-US" sz="1200">
                <a:solidFill>
                  <a:prstClr val="black"/>
                </a:solidFill>
                <a:cs typeface="Tahoma" pitchFamily="34" charset="0"/>
              </a:rPr>
              <a:pPr eaLnBrk="1" hangingPunct="1"/>
              <a:t>38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145553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6CCC6-7ADF-4B80-B8C5-B09EECA3324B}" type="slidenum">
              <a:rPr lang="en-AU" smtClean="0"/>
              <a:t>40</a:t>
            </a:fld>
            <a:endParaRPr lang="en-AU" dirty="0"/>
          </a:p>
        </p:txBody>
      </p:sp>
    </p:spTree>
    <p:extLst>
      <p:ext uri="{BB962C8B-B14F-4D97-AF65-F5344CB8AC3E}">
        <p14:creationId xmlns:p14="http://schemas.microsoft.com/office/powerpoint/2010/main" val="3587178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 may use VHF or UHF radios on site. Make sure you are on the right channel to speak with other workers. If work is being done on a large site you may need to use fixed channel radios to stop interference or messages going to the wrong people.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Fixed channel radios will also help to prevent other vehicle</a:t>
            </a:r>
            <a:r>
              <a:rPr lang="ja-JP" altLang="en-US" dirty="0">
                <a:latin typeface="Tahoma" pitchFamily="34" charset="0"/>
              </a:rPr>
              <a:t>’</a:t>
            </a:r>
            <a:r>
              <a:rPr lang="en-US" altLang="ja-JP" dirty="0">
                <a:latin typeface="Tahoma" pitchFamily="34" charset="0"/>
              </a:rPr>
              <a:t>s radios (e.g. trucks) from interfering with site communications.</a:t>
            </a:r>
            <a:endParaRPr lang="en-AU" altLang="ja-JP" dirty="0">
              <a:latin typeface="Tahoma" pitchFamily="34"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7F02FAF-9769-42A0-90B5-0DE0EDBEAB7A}" type="slidenum">
              <a:rPr lang="en-US" altLang="en-US" sz="1200">
                <a:solidFill>
                  <a:prstClr val="black"/>
                </a:solidFill>
                <a:cs typeface="Tahoma" pitchFamily="34" charset="0"/>
              </a:rPr>
              <a:pPr eaLnBrk="1" hangingPunct="1"/>
              <a:t>50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264433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Radios work on batteries. For the radio to work you must keep them charged.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the work is going to be done over a long period of time, the condition of the battery should be closely monitored. You should also have spares available just in case the batteries run out during operations.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Always check the amount of charge in the battery before the start of every shift. At the end of work check how much charge is left and recharge if required.</a:t>
            </a:r>
            <a:endParaRPr lang="en-AU" altLang="en-US" dirty="0">
              <a:latin typeface="Tahoma" pitchFamily="34"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284DFE4-E2FD-487C-AF45-8D7A869933AB}" type="slidenum">
              <a:rPr lang="en-US" altLang="en-US" sz="1200">
                <a:solidFill>
                  <a:prstClr val="black"/>
                </a:solidFill>
                <a:cs typeface="Tahoma" pitchFamily="34" charset="0"/>
              </a:rPr>
              <a:pPr eaLnBrk="1" hangingPunct="1"/>
              <a:t>51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410474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Any defective equipment needs to be dealt with in accordance with site procedures. At minimum it should be reported to the supervisor for replacement or repair.</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will need to report any problems, faults, defects and damage that you have found so that they can be repaired and the equipment is safe for you or the next operator to use.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Make sure the equipment is tagged out (isolated from use) until the repairs have been made.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Record the details of the problem in a fault report as required by your site procedures.</a:t>
            </a:r>
            <a:endParaRPr lang="en-AU" altLang="en-US" dirty="0">
              <a:latin typeface="Tahoma" pitchFamily="34"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482A698-EA48-4A0F-8247-F987CB134E4F}" type="slidenum">
              <a:rPr lang="en-US" altLang="en-US" sz="1200">
                <a:solidFill>
                  <a:prstClr val="black"/>
                </a:solidFill>
                <a:cs typeface="Tahoma" pitchFamily="34" charset="0"/>
              </a:rPr>
              <a:pPr eaLnBrk="1" hangingPunct="1"/>
              <a:t>52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56799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controllers are used when signs and devices will not be enough to provide for safety, public convenience and traffic management in and around the worksite.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Situations requiring control of traffic by controllers using stop-slow bats 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b="1" dirty="0">
                <a:latin typeface="Tahoma" pitchFamily="34" charset="0"/>
              </a:rPr>
              <a:t>Road surfacing</a:t>
            </a:r>
            <a:r>
              <a:rPr lang="en-US" altLang="en-US" dirty="0">
                <a:latin typeface="Tahoma" pitchFamily="34" charset="0"/>
              </a:rPr>
              <a:t> – to slow down, stop or direct traffic as needed.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Single-lane operation</a:t>
            </a:r>
            <a:r>
              <a:rPr lang="en-US" altLang="en-US" dirty="0">
                <a:latin typeface="Tahoma" pitchFamily="34" charset="0"/>
              </a:rPr>
              <a:t> – to restrict traffic to a single direction or control alternating use of the lane.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Low-speed operation</a:t>
            </a:r>
            <a:r>
              <a:rPr lang="en-US" altLang="en-US" dirty="0">
                <a:latin typeface="Tahoma" pitchFamily="34" charset="0"/>
              </a:rPr>
              <a:t> – to warn and slow down traffic.</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Temporary road closures</a:t>
            </a:r>
            <a:r>
              <a:rPr lang="en-US" altLang="en-US" dirty="0">
                <a:latin typeface="Tahoma" pitchFamily="34" charset="0"/>
              </a:rPr>
              <a:t> – to stop traffic, to inform drivers of the likely delay and to hold traffic until it is clear or safe to proceed (e.g. blasting works).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Plant crossings</a:t>
            </a:r>
            <a:r>
              <a:rPr lang="en-US" altLang="en-US" dirty="0">
                <a:latin typeface="Tahoma" pitchFamily="34" charset="0"/>
              </a:rPr>
              <a:t> – to stop traffic to allow plant crossing or entering the roadway where needed.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Limited sight distance in worksite</a:t>
            </a:r>
            <a:r>
              <a:rPr lang="en-US" altLang="en-US" dirty="0">
                <a:latin typeface="Tahoma" pitchFamily="34" charset="0"/>
              </a:rPr>
              <a:t> – to warn traffic to slow down due to a potential hazard ahead.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b="1" dirty="0">
                <a:latin typeface="Tahoma" pitchFamily="34" charset="0"/>
              </a:rPr>
              <a:t>Emergency situations</a:t>
            </a:r>
            <a:r>
              <a:rPr lang="en-US" altLang="en-US" dirty="0">
                <a:latin typeface="Tahoma" pitchFamily="34" charset="0"/>
              </a:rPr>
              <a:t> – to stop and direct traffic as necessary.</a:t>
            </a:r>
            <a:endParaRPr lang="en-AU" altLang="en-US" dirty="0">
              <a:latin typeface="Tahoma" pitchFamily="34" charset="0"/>
            </a:endParaRP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293187F-7A14-474F-9D79-FD62821DB0C1}" type="slidenum">
              <a:rPr lang="en-US" altLang="en-US" sz="1200">
                <a:solidFill>
                  <a:prstClr val="black"/>
                </a:solidFill>
                <a:cs typeface="Tahoma" pitchFamily="34" charset="0"/>
              </a:rPr>
              <a:pPr eaLnBrk="1" hangingPunct="1"/>
              <a:t>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305161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Once you have gathered and checked your tools and equipment and read the requirements and instructions for the job you will be ready to direct traffic.</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Directing traffic uses a combination of signage and traffic controllers.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Make sure you follow the traffic management plan and coordinate traffic control activities with other personnel on site.</a:t>
            </a:r>
            <a:endParaRPr lang="en-AU" altLang="en-US" dirty="0">
              <a:latin typeface="Tahoma" pitchFamily="34" charset="0"/>
            </a:endParaRP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DF1B760-128C-4DDD-BF1E-C3216977F8AA}" type="slidenum">
              <a:rPr lang="en-US" altLang="en-US" sz="1200">
                <a:solidFill>
                  <a:prstClr val="black"/>
                </a:solidFill>
                <a:cs typeface="Tahoma" pitchFamily="34" charset="0"/>
              </a:rPr>
              <a:pPr eaLnBrk="1" hangingPunct="1"/>
              <a:t>53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606185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While preparing the site you should check for any hazards that are in the work area. Examples of hazards you may find on your worksite include:</a:t>
            </a:r>
            <a:endParaRPr lang="en-AU" altLang="en-US" dirty="0">
              <a:latin typeface="Tahoma" pitchFamily="34" charset="0"/>
            </a:endParaRPr>
          </a:p>
          <a:p>
            <a:endParaRPr lang="en-AU" altLang="en-US" dirty="0">
              <a:latin typeface="Tahoma" pitchFamily="34" charset="0"/>
            </a:endParaRPr>
          </a:p>
          <a:p>
            <a:r>
              <a:rPr lang="en-US" altLang="en-US" b="1" dirty="0">
                <a:latin typeface="Tahoma" pitchFamily="34" charset="0"/>
              </a:rPr>
              <a:t>Hazard Category &amp; Examples of Hazards</a:t>
            </a:r>
            <a:endParaRPr lang="en-AU" altLang="en-US" dirty="0">
              <a:latin typeface="Tahoma" pitchFamily="34" charset="0"/>
            </a:endParaRPr>
          </a:p>
          <a:p>
            <a:endParaRPr lang="en-AU" altLang="en-US" dirty="0">
              <a:latin typeface="Tahoma" pitchFamily="34" charset="0"/>
            </a:endParaRPr>
          </a:p>
          <a:p>
            <a:r>
              <a:rPr lang="en-US" altLang="en-US" b="1" dirty="0">
                <a:latin typeface="Tahoma" pitchFamily="34" charset="0"/>
              </a:rPr>
              <a:t>Worksite Hazards</a:t>
            </a:r>
            <a:endParaRPr lang="en-AU" altLang="en-US" dirty="0">
              <a:latin typeface="Tahoma" pitchFamily="34" charset="0"/>
            </a:endParaRPr>
          </a:p>
          <a:p>
            <a:pPr lvl="1"/>
            <a:r>
              <a:rPr lang="en-US" altLang="en-US" dirty="0">
                <a:latin typeface="Tahoma" pitchFamily="34" charset="0"/>
              </a:rPr>
              <a:t>Excavations </a:t>
            </a:r>
            <a:endParaRPr lang="en-AU" altLang="en-US" dirty="0">
              <a:latin typeface="Tahoma" pitchFamily="34" charset="0"/>
            </a:endParaRPr>
          </a:p>
          <a:p>
            <a:pPr lvl="1"/>
            <a:r>
              <a:rPr lang="en-US" altLang="en-US" dirty="0">
                <a:latin typeface="Tahoma" pitchFamily="34" charset="0"/>
              </a:rPr>
              <a:t>Recently filled trenches.</a:t>
            </a:r>
            <a:endParaRPr lang="en-AU" altLang="en-US" dirty="0">
              <a:latin typeface="Tahoma" pitchFamily="34" charset="0"/>
            </a:endParaRPr>
          </a:p>
          <a:p>
            <a:pPr lvl="1"/>
            <a:r>
              <a:rPr lang="en-US" altLang="en-US" dirty="0">
                <a:latin typeface="Tahoma" pitchFamily="34" charset="0"/>
              </a:rPr>
              <a:t>Pits.</a:t>
            </a:r>
            <a:endParaRPr lang="en-AU" altLang="en-US" dirty="0">
              <a:latin typeface="Tahoma" pitchFamily="34" charset="0"/>
            </a:endParaRPr>
          </a:p>
          <a:p>
            <a:pPr lvl="1"/>
            <a:r>
              <a:rPr lang="en-US" altLang="en-US" dirty="0">
                <a:latin typeface="Tahoma" pitchFamily="34" charset="0"/>
              </a:rPr>
              <a:t>Poles.</a:t>
            </a:r>
            <a:endParaRPr lang="en-AU" altLang="en-US" dirty="0">
              <a:latin typeface="Tahoma" pitchFamily="34" charset="0"/>
            </a:endParaRPr>
          </a:p>
          <a:p>
            <a:pPr lvl="1"/>
            <a:r>
              <a:rPr lang="en-US" altLang="en-US" dirty="0">
                <a:latin typeface="Tahoma" pitchFamily="34" charset="0"/>
              </a:rPr>
              <a:t>Trip hazards.</a:t>
            </a:r>
            <a:endParaRPr lang="en-AU" altLang="en-US" dirty="0">
              <a:latin typeface="Tahoma" pitchFamily="34" charset="0"/>
            </a:endParaRPr>
          </a:p>
          <a:p>
            <a:pPr lvl="1"/>
            <a:r>
              <a:rPr lang="en-US" altLang="en-US" dirty="0">
                <a:latin typeface="Tahoma" pitchFamily="34" charset="0"/>
              </a:rPr>
              <a:t>Hazardous materials.</a:t>
            </a:r>
            <a:endParaRPr lang="en-AU" altLang="en-US" dirty="0">
              <a:latin typeface="Tahoma" pitchFamily="34" charset="0"/>
            </a:endParaRPr>
          </a:p>
          <a:p>
            <a:r>
              <a:rPr lang="en-US" altLang="en-US" b="1" dirty="0">
                <a:latin typeface="Tahoma" pitchFamily="34" charset="0"/>
              </a:rPr>
              <a:t>Structural Hazards</a:t>
            </a:r>
            <a:endParaRPr lang="en-AU" altLang="en-US" dirty="0">
              <a:latin typeface="Tahoma" pitchFamily="34" charset="0"/>
            </a:endParaRPr>
          </a:p>
          <a:p>
            <a:pPr lvl="1"/>
            <a:r>
              <a:rPr lang="en-US" altLang="en-US" dirty="0">
                <a:latin typeface="Tahoma" pitchFamily="34" charset="0"/>
              </a:rPr>
              <a:t>Bridges.</a:t>
            </a:r>
            <a:endParaRPr lang="en-AU" altLang="en-US" dirty="0">
              <a:latin typeface="Tahoma" pitchFamily="34" charset="0"/>
            </a:endParaRPr>
          </a:p>
          <a:p>
            <a:pPr lvl="1"/>
            <a:r>
              <a:rPr lang="en-US" altLang="en-US" dirty="0">
                <a:latin typeface="Tahoma" pitchFamily="34" charset="0"/>
              </a:rPr>
              <a:t>Surrounding buildings.</a:t>
            </a:r>
            <a:endParaRPr lang="en-AU" altLang="en-US" dirty="0">
              <a:latin typeface="Tahoma" pitchFamily="34" charset="0"/>
            </a:endParaRPr>
          </a:p>
          <a:p>
            <a:pPr lvl="1"/>
            <a:r>
              <a:rPr lang="en-US" altLang="en-US" dirty="0">
                <a:latin typeface="Tahoma" pitchFamily="34" charset="0"/>
              </a:rPr>
              <a:t>Obstructions.</a:t>
            </a:r>
            <a:endParaRPr lang="en-AU" altLang="en-US" dirty="0">
              <a:latin typeface="Tahoma" pitchFamily="34" charset="0"/>
            </a:endParaRPr>
          </a:p>
          <a:p>
            <a:pPr lvl="1"/>
            <a:r>
              <a:rPr lang="en-US" altLang="en-US" dirty="0">
                <a:latin typeface="Tahoma" pitchFamily="34" charset="0"/>
              </a:rPr>
              <a:t>Structures.</a:t>
            </a:r>
            <a:endParaRPr lang="en-AU" altLang="en-US" dirty="0">
              <a:latin typeface="Tahoma" pitchFamily="34" charset="0"/>
            </a:endParaRPr>
          </a:p>
          <a:p>
            <a:pPr lvl="1"/>
            <a:r>
              <a:rPr lang="en-US" altLang="en-US" dirty="0">
                <a:latin typeface="Tahoma" pitchFamily="34" charset="0"/>
              </a:rPr>
              <a:t>Facilities.</a:t>
            </a:r>
            <a:endParaRPr lang="en-AU" altLang="en-US" dirty="0">
              <a:latin typeface="Tahoma" pitchFamily="34" charset="0"/>
            </a:endParaRPr>
          </a:p>
          <a:p>
            <a:pPr lvl="1"/>
            <a:r>
              <a:rPr lang="en-US" altLang="en-US" dirty="0">
                <a:latin typeface="Tahoma" pitchFamily="34" charset="0"/>
              </a:rPr>
              <a:t>Underground services.</a:t>
            </a:r>
            <a:endParaRPr lang="en-AU" altLang="en-US" dirty="0">
              <a:latin typeface="Tahoma" pitchFamily="34" charset="0"/>
            </a:endParaRPr>
          </a:p>
          <a:p>
            <a:pPr lvl="1"/>
            <a:r>
              <a:rPr lang="en-US" altLang="en-US" dirty="0">
                <a:latin typeface="Tahoma" pitchFamily="34" charset="0"/>
              </a:rPr>
              <a:t>Overhead services.</a:t>
            </a:r>
            <a:endParaRPr lang="en-AU" altLang="en-US" dirty="0">
              <a:latin typeface="Tahoma" pitchFamily="34" charset="0"/>
            </a:endParaRPr>
          </a:p>
          <a:p>
            <a:r>
              <a:rPr lang="en-US" altLang="en-US" b="1" dirty="0">
                <a:latin typeface="Tahoma" pitchFamily="34" charset="0"/>
              </a:rPr>
              <a:t>Traffic Hazards</a:t>
            </a:r>
            <a:endParaRPr lang="en-AU" altLang="en-US" dirty="0">
              <a:latin typeface="Tahoma" pitchFamily="34" charset="0"/>
            </a:endParaRPr>
          </a:p>
          <a:p>
            <a:pPr lvl="1"/>
            <a:r>
              <a:rPr lang="en-US" altLang="en-US" dirty="0">
                <a:latin typeface="Tahoma" pitchFamily="34" charset="0"/>
              </a:rPr>
              <a:t>Traffic control.</a:t>
            </a:r>
            <a:endParaRPr lang="en-AU" altLang="en-US" dirty="0">
              <a:latin typeface="Tahoma" pitchFamily="34" charset="0"/>
            </a:endParaRPr>
          </a:p>
          <a:p>
            <a:pPr lvl="1"/>
            <a:r>
              <a:rPr lang="en-US" altLang="en-US" dirty="0">
                <a:latin typeface="Tahoma" pitchFamily="34" charset="0"/>
              </a:rPr>
              <a:t>Other machines.</a:t>
            </a:r>
            <a:endParaRPr lang="en-AU" altLang="en-US" dirty="0">
              <a:latin typeface="Tahoma" pitchFamily="34" charset="0"/>
            </a:endParaRPr>
          </a:p>
          <a:p>
            <a:pPr lvl="1"/>
            <a:r>
              <a:rPr lang="en-US" altLang="en-US" dirty="0">
                <a:latin typeface="Tahoma" pitchFamily="34" charset="0"/>
              </a:rPr>
              <a:t>Working in proximity to others.</a:t>
            </a:r>
            <a:endParaRPr lang="en-AU" altLang="en-US" dirty="0">
              <a:latin typeface="Tahoma" pitchFamily="34" charset="0"/>
            </a:endParaRPr>
          </a:p>
          <a:p>
            <a:pPr lvl="1"/>
            <a:r>
              <a:rPr lang="en-US" altLang="en-US" dirty="0">
                <a:latin typeface="Tahoma" pitchFamily="34" charset="0"/>
              </a:rPr>
              <a:t>Worksite visitors and the public.</a:t>
            </a:r>
            <a:endParaRPr lang="en-AU" altLang="en-US" dirty="0">
              <a:latin typeface="Tahoma" pitchFamily="34" charset="0"/>
            </a:endParaRPr>
          </a:p>
          <a:p>
            <a:pPr lvl="1"/>
            <a:r>
              <a:rPr lang="en-US" altLang="en-US" dirty="0">
                <a:latin typeface="Tahoma" pitchFamily="34" charset="0"/>
              </a:rPr>
              <a:t>Personnel.</a:t>
            </a:r>
            <a:endParaRPr lang="en-AU" altLang="en-US" dirty="0">
              <a:latin typeface="Tahoma" pitchFamily="34" charset="0"/>
            </a:endParaRPr>
          </a:p>
          <a:p>
            <a:pPr lvl="1"/>
            <a:r>
              <a:rPr lang="en-US" altLang="en-US" dirty="0">
                <a:latin typeface="Tahoma" pitchFamily="34" charset="0"/>
              </a:rPr>
              <a:t>Vehicle traffic.</a:t>
            </a:r>
            <a:endParaRPr lang="en-AU" altLang="en-US" dirty="0">
              <a:latin typeface="Tahoma" pitchFamily="34" charset="0"/>
            </a:endParaRPr>
          </a:p>
          <a:p>
            <a:r>
              <a:rPr lang="en-US" altLang="en-US" b="1" dirty="0">
                <a:latin typeface="Tahoma" pitchFamily="34" charset="0"/>
              </a:rPr>
              <a:t>Environmental Hazards</a:t>
            </a:r>
            <a:endParaRPr lang="en-AU" altLang="en-US" dirty="0">
              <a:latin typeface="Tahoma" pitchFamily="34" charset="0"/>
            </a:endParaRPr>
          </a:p>
          <a:p>
            <a:pPr lvl="1"/>
            <a:r>
              <a:rPr lang="en-US" altLang="en-US" dirty="0">
                <a:latin typeface="Tahoma" pitchFamily="34" charset="0"/>
              </a:rPr>
              <a:t>Trees.</a:t>
            </a:r>
            <a:endParaRPr lang="en-AU" altLang="en-US" dirty="0">
              <a:latin typeface="Tahoma" pitchFamily="34" charset="0"/>
            </a:endParaRPr>
          </a:p>
          <a:p>
            <a:pPr lvl="1"/>
            <a:r>
              <a:rPr lang="en-US" altLang="en-US" dirty="0">
                <a:latin typeface="Tahoma" pitchFamily="34" charset="0"/>
              </a:rPr>
              <a:t>Uneven/unstable terrain.</a:t>
            </a:r>
            <a:endParaRPr lang="en-AU" altLang="en-US" dirty="0">
              <a:latin typeface="Tahoma" pitchFamily="34" charset="0"/>
            </a:endParaRPr>
          </a:p>
          <a:p>
            <a:pPr lvl="1"/>
            <a:r>
              <a:rPr lang="en-US" altLang="en-US" dirty="0">
                <a:latin typeface="Tahoma" pitchFamily="34" charset="0"/>
              </a:rPr>
              <a:t>Embankments.</a:t>
            </a:r>
            <a:endParaRPr lang="en-AU" altLang="en-US" dirty="0">
              <a:latin typeface="Tahoma" pitchFamily="34" charset="0"/>
            </a:endParaRPr>
          </a:p>
          <a:p>
            <a:pPr lvl="1"/>
            <a:r>
              <a:rPr lang="en-US" altLang="en-US" dirty="0">
                <a:latin typeface="Tahoma" pitchFamily="34" charset="0"/>
              </a:rPr>
              <a:t>Cuttings.</a:t>
            </a:r>
            <a:endParaRPr lang="en-AU" altLang="en-US" dirty="0">
              <a:latin typeface="Tahoma" pitchFamily="34" charset="0"/>
            </a:endParaRPr>
          </a:p>
          <a:p>
            <a:pPr lvl="1"/>
            <a:r>
              <a:rPr lang="en-US" altLang="en-US" dirty="0">
                <a:latin typeface="Tahoma" pitchFamily="34" charset="0"/>
              </a:rPr>
              <a:t>Dirt mounds.</a:t>
            </a:r>
            <a:endParaRPr lang="en-AU" altLang="en-US" dirty="0">
              <a:latin typeface="Tahoma" pitchFamily="34" charset="0"/>
            </a:endParaRPr>
          </a:p>
          <a:p>
            <a:pPr lvl="1"/>
            <a:r>
              <a:rPr lang="en-US" altLang="en-US" dirty="0">
                <a:latin typeface="Tahoma" pitchFamily="34" charset="0"/>
              </a:rPr>
              <a:t>Low light or night conditions.</a:t>
            </a:r>
            <a:endParaRPr lang="en-AU" altLang="en-US" dirty="0">
              <a:latin typeface="Tahoma" pitchFamily="34" charset="0"/>
            </a:endParaRPr>
          </a:p>
          <a:p>
            <a:pPr lvl="1"/>
            <a:r>
              <a:rPr lang="en-US" altLang="en-US" dirty="0">
                <a:latin typeface="Tahoma" pitchFamily="34" charset="0"/>
              </a:rPr>
              <a:t>Sun and heat.</a:t>
            </a:r>
            <a:endParaRPr lang="en-AU" altLang="en-US" dirty="0">
              <a:latin typeface="Tahoma" pitchFamily="34" charset="0"/>
            </a:endParaRPr>
          </a:p>
          <a:p>
            <a:pPr lvl="1"/>
            <a:r>
              <a:rPr lang="en-US" altLang="en-US" dirty="0">
                <a:latin typeface="Tahoma" pitchFamily="34" charset="0"/>
              </a:rPr>
              <a:t>Inclement weather. </a:t>
            </a:r>
            <a:endParaRPr lang="en-AU" altLang="en-US" dirty="0">
              <a:latin typeface="Tahoma" pitchFamily="34" charset="0"/>
            </a:endParaRPr>
          </a:p>
          <a:p>
            <a:pPr lvl="1"/>
            <a:r>
              <a:rPr lang="en-US" altLang="en-US" dirty="0">
                <a:latin typeface="Tahoma" pitchFamily="34" charset="0"/>
              </a:rPr>
              <a:t>Fires.</a:t>
            </a:r>
            <a:endParaRPr lang="en-AU" altLang="en-US" dirty="0">
              <a:latin typeface="Tahoma" pitchFamily="34" charset="0"/>
            </a:endParaRPr>
          </a:p>
          <a:p>
            <a:pPr lvl="1"/>
            <a:r>
              <a:rPr lang="en-US" altLang="en-US" dirty="0">
                <a:latin typeface="Tahoma" pitchFamily="34" charset="0"/>
              </a:rPr>
              <a:t>Fatigue.</a:t>
            </a:r>
            <a:endParaRPr lang="en-AU" altLang="en-US" dirty="0">
              <a:latin typeface="Tahoma" pitchFamily="34" charset="0"/>
            </a:endParaRPr>
          </a:p>
          <a:p>
            <a:endParaRPr lang="en-US" altLang="en-US" dirty="0">
              <a:latin typeface="Tahoma" pitchFamily="34" charset="0"/>
            </a:endParaRPr>
          </a:p>
          <a:p>
            <a:endParaRPr lang="en-US" altLang="en-US" dirty="0">
              <a:latin typeface="Tahoma" pitchFamily="34" charset="0"/>
            </a:endParaRPr>
          </a:p>
          <a:p>
            <a:r>
              <a:rPr lang="en-US" altLang="en-US" dirty="0">
                <a:latin typeface="Tahoma" pitchFamily="34" charset="0"/>
              </a:rPr>
              <a:t>Make sure you keep all traffic away from hazards or dangerous situations as much as possible.</a:t>
            </a:r>
            <a:endParaRPr lang="en-AU" altLang="en-US" dirty="0">
              <a:latin typeface="Tahoma" pitchFamily="34"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2E3ECB1-1A90-45A0-9D6E-CB21677988E6}" type="slidenum">
              <a:rPr lang="en-US" altLang="en-US" sz="1200">
                <a:solidFill>
                  <a:prstClr val="black"/>
                </a:solidFill>
                <a:cs typeface="Tahoma" pitchFamily="34" charset="0"/>
              </a:rPr>
              <a:pPr eaLnBrk="1" hangingPunct="1"/>
              <a:t>54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79521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Isolating the worksite using fences or barriers is the best way to provide better safety for personnel and the general public.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However where this is not possible, appropriate traffic control methods will help protect personnel from traffic.</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Passage of traffic through a work area should only be permitted where both the traffic and the work can be adequately controlled.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controllers or traffic signals should be used as needed to slow traffic on the approach to an active work area, to stop traffic when required for the movement of plant or other operations, or to control single lane flow.</a:t>
            </a:r>
            <a:endParaRPr lang="en-AU" altLang="en-US" dirty="0">
              <a:latin typeface="Tahoma"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6CDBCBD-AA53-4C25-945A-DB09EC85E4DC}" type="slidenum">
              <a:rPr lang="en-US" altLang="en-US" sz="1200">
                <a:solidFill>
                  <a:prstClr val="black"/>
                </a:solidFill>
                <a:cs typeface="Tahoma" pitchFamily="34" charset="0"/>
              </a:rPr>
              <a:pPr eaLnBrk="1" hangingPunct="1"/>
              <a:t>55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725545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Some traffic control devices need authorisation from the Road Traffic Authority, including works speed limit signs for speeds less that 40 km/h, and traffic signals.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paths past the work area must be clearly set out. Where the route changes from normal, this may require the obliteration of original pre-works markings that are likely to confuse drivers and personnel.</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When it is too dangerous to allow traffic through the work area, either a detour using existing roads or a special side-track can be used.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Prior approval of the signing layout should be obtained from the State Department or local government as appropriate.</a:t>
            </a:r>
            <a:endParaRPr lang="en-AU" altLang="en-US" dirty="0">
              <a:latin typeface="Tahoma" pitchFamily="34"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AF10005-FF45-427E-931D-13C0431705A5}" type="slidenum">
              <a:rPr lang="en-US" altLang="en-US" sz="1200">
                <a:solidFill>
                  <a:prstClr val="black"/>
                </a:solidFill>
                <a:cs typeface="Tahoma" pitchFamily="34" charset="0"/>
              </a:rPr>
              <a:pPr eaLnBrk="1" hangingPunct="1"/>
              <a:t>56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239364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Worksite signage must be placed in accordance with the Traffic Management Plan.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Signs should face towards approaching traffic approximately at right angles to the line of sight from the driver to the sign.</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Generally signs and devices are placed on the left hand side of the road, at a distance that does not present a hazard to passing traffic. </a:t>
            </a:r>
            <a:endParaRPr lang="en-AU" altLang="en-US" dirty="0">
              <a:latin typeface="Tahoma" pitchFamily="34"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5DD02DE-ABEF-4142-98D3-5FCD71E1CE19}" type="slidenum">
              <a:rPr lang="en-US" altLang="en-US" sz="1200">
                <a:solidFill>
                  <a:prstClr val="black"/>
                </a:solidFill>
                <a:cs typeface="Tahoma" pitchFamily="34" charset="0"/>
              </a:rPr>
              <a:pPr eaLnBrk="1" hangingPunct="1"/>
              <a:t>57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473932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On multi-lane roads and where traffic is dense, the signs should be placed on both sides of the roadway.</a:t>
            </a:r>
          </a:p>
          <a:p>
            <a:endParaRPr lang="en-US" altLang="en-US" dirty="0">
              <a:latin typeface="Tahoma" pitchFamily="34" charset="0"/>
            </a:endParaRPr>
          </a:p>
          <a:p>
            <a:r>
              <a:rPr lang="en-US" altLang="en-US" dirty="0">
                <a:latin typeface="Tahoma" pitchFamily="34" charset="0"/>
              </a:rPr>
              <a:t>The advance warning </a:t>
            </a:r>
            <a:r>
              <a:rPr lang="ja-JP" altLang="en-US" dirty="0">
                <a:latin typeface="Tahoma" pitchFamily="34" charset="0"/>
              </a:rPr>
              <a:t>“</a:t>
            </a:r>
            <a:r>
              <a:rPr lang="en-US" altLang="ja-JP" dirty="0">
                <a:latin typeface="Tahoma" pitchFamily="34" charset="0"/>
              </a:rPr>
              <a:t>Traffic Controller</a:t>
            </a:r>
            <a:r>
              <a:rPr lang="ja-JP" altLang="en-US" dirty="0">
                <a:latin typeface="Tahoma" pitchFamily="34" charset="0"/>
              </a:rPr>
              <a:t>”</a:t>
            </a:r>
            <a:r>
              <a:rPr lang="en-US" altLang="ja-JP" dirty="0">
                <a:latin typeface="Tahoma" pitchFamily="34" charset="0"/>
              </a:rPr>
              <a:t> symbolic sign and the </a:t>
            </a:r>
            <a:r>
              <a:rPr lang="ja-JP" altLang="en-US" dirty="0">
                <a:latin typeface="Tahoma" pitchFamily="34" charset="0"/>
              </a:rPr>
              <a:t>“</a:t>
            </a:r>
            <a:r>
              <a:rPr lang="en-US" altLang="ja-JP" dirty="0">
                <a:latin typeface="Tahoma" pitchFamily="34" charset="0"/>
              </a:rPr>
              <a:t>Prepare to Stop</a:t>
            </a:r>
            <a:r>
              <a:rPr lang="ja-JP" altLang="en-US" dirty="0">
                <a:latin typeface="Tahoma" pitchFamily="34" charset="0"/>
              </a:rPr>
              <a:t>”</a:t>
            </a:r>
            <a:r>
              <a:rPr lang="en-US" altLang="ja-JP" dirty="0">
                <a:latin typeface="Tahoma" pitchFamily="34" charset="0"/>
              </a:rPr>
              <a:t> sign must be in place facing approaching traffic at all times while traffic control is in operation.</a:t>
            </a:r>
            <a:endParaRPr lang="en-AU" altLang="ja-JP" dirty="0">
              <a:latin typeface="Tahoma" pitchFamily="34"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AC6FBF4-567E-4B27-B70A-FA7E275AA2BB}" type="slidenum">
              <a:rPr lang="en-US" altLang="en-US" sz="1200">
                <a:solidFill>
                  <a:prstClr val="black"/>
                </a:solidFill>
                <a:cs typeface="Tahoma" pitchFamily="34" charset="0"/>
              </a:rPr>
              <a:pPr eaLnBrk="1" hangingPunct="1"/>
              <a:t>58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269840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It is the responsibility of the traffic controller to ensure the signs are in place while controlling traffic and are removed or covered when operations are suspended temporarily or finished for the day. Relieving controllers should also check that the signs are installed correctly.</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position of the signs will vary depending on the traffic approach speed.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maximum approach speed of traffic in advance of a Traffic controller is 60 km/h. Temporary speed limit signs should be displayed as necessary.</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may also need to set up signs to safely direct or detour pedestrian traffic around the side of, or away from work sites. Make sure barricades or fences are used as well to make sure you prevent any pedestrian traffic from accidentally entering a work area.</a:t>
            </a:r>
            <a:endParaRPr lang="en-AU" altLang="en-US" dirty="0">
              <a:latin typeface="Tahoma" pitchFamily="34"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BBC0D82-7AA9-485D-B8D8-B4F28A504DE8}" type="slidenum">
              <a:rPr lang="en-US" altLang="en-US" sz="1200">
                <a:solidFill>
                  <a:prstClr val="black"/>
                </a:solidFill>
                <a:cs typeface="Tahoma" pitchFamily="34" charset="0"/>
              </a:rPr>
              <a:pPr eaLnBrk="1" hangingPunct="1"/>
              <a:t>59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215051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 traffic controller controls traffic in a professional manner to enable drivers to negotiate through or around the worksite safely in accordance with the site traffic plan.</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traffic controller is employed to direct traffic away from services or areas of potential damage or danger, and to ensure the safety of personnel.</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accepted procedures for controlling traffic 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Stand at least 30m in advance of the work area and so approaching traffic can see you from at least 1½ times the approach speed. (For example, at 60 km/h the line of sight distance should be 90m.)</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Stand on the kerb or shoulder, clear of the traffic and in clear view of oncoming traffic.</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Wait for a suitable gap in the traffic before attempting to stop vehicles.</a:t>
            </a:r>
            <a:endParaRPr lang="en-AU" altLang="en-US" dirty="0">
              <a:latin typeface="Tahoma" pitchFamily="34"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1ECCDB6-0A20-44D0-A67D-03C36607E8D3}" type="slidenum">
              <a:rPr lang="en-US" altLang="en-US" sz="1200">
                <a:solidFill>
                  <a:prstClr val="black"/>
                </a:solidFill>
                <a:cs typeface="Tahoma" pitchFamily="34" charset="0"/>
              </a:rPr>
              <a:pPr eaLnBrk="1" hangingPunct="1"/>
              <a:t>60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48286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Once all traffic has stopped, you may step onto the roadway and walk to a position in front of the first vehicle giving the </a:t>
            </a:r>
            <a:r>
              <a:rPr lang="en-US" altLang="en-US" b="1" dirty="0">
                <a:latin typeface="Tahoma" pitchFamily="34" charset="0"/>
              </a:rPr>
              <a:t>STOP</a:t>
            </a:r>
            <a:r>
              <a:rPr lang="en-US" altLang="en-US" dirty="0">
                <a:latin typeface="Tahoma" pitchFamily="34" charset="0"/>
              </a:rPr>
              <a:t> hand gesture.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Extend the bat high over the roadway at an angle of 45 degrees with the </a:t>
            </a:r>
            <a:r>
              <a:rPr lang="en-US" altLang="en-US" b="1" dirty="0">
                <a:latin typeface="Tahoma" pitchFamily="34" charset="0"/>
              </a:rPr>
              <a:t>STOP</a:t>
            </a:r>
            <a:r>
              <a:rPr lang="en-US" altLang="en-US" dirty="0">
                <a:latin typeface="Tahoma" pitchFamily="34" charset="0"/>
              </a:rPr>
              <a:t> banner facing the traffic.</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If a large vehicle is obscuring your visibility to approaching traffic, project the </a:t>
            </a:r>
            <a:r>
              <a:rPr lang="en-US" altLang="en-US" b="1" dirty="0">
                <a:latin typeface="Tahoma" pitchFamily="34" charset="0"/>
              </a:rPr>
              <a:t>STOP</a:t>
            </a:r>
            <a:r>
              <a:rPr lang="en-US" altLang="en-US" dirty="0">
                <a:latin typeface="Tahoma" pitchFamily="34" charset="0"/>
              </a:rPr>
              <a:t> bat out past the vehicle for other drivers to see.</a:t>
            </a:r>
            <a:endParaRPr lang="en-AU" altLang="en-US" dirty="0">
              <a:latin typeface="Tahoma" pitchFamily="34" charset="0"/>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45111FE-DFB1-49BA-8F3F-A48A4158AE76}" type="slidenum">
              <a:rPr lang="en-US" altLang="en-US" sz="1200">
                <a:solidFill>
                  <a:prstClr val="black"/>
                </a:solidFill>
                <a:cs typeface="Tahoma" pitchFamily="34" charset="0"/>
              </a:rPr>
              <a:pPr eaLnBrk="1" hangingPunct="1"/>
              <a:t>61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709515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dirty="0">
                <a:latin typeface="Tahoma" pitchFamily="34" charset="0"/>
              </a:rPr>
              <a:t>Always stay at the head of the traffic queue and do not allow other people to gather near you.</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When it is clear to move the traffic on, first check the road ahead is clear and then move to the side of the road.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Turn the bat to display the </a:t>
            </a:r>
            <a:r>
              <a:rPr lang="en-US" altLang="en-US" b="1" dirty="0">
                <a:latin typeface="Tahoma" pitchFamily="34" charset="0"/>
              </a:rPr>
              <a:t>SLOW</a:t>
            </a:r>
            <a:r>
              <a:rPr lang="en-US" altLang="en-US" dirty="0">
                <a:latin typeface="Tahoma" pitchFamily="34" charset="0"/>
              </a:rPr>
              <a:t> sign and give the </a:t>
            </a:r>
            <a:r>
              <a:rPr lang="en-US" altLang="en-US" b="1" dirty="0">
                <a:latin typeface="Tahoma" pitchFamily="34" charset="0"/>
              </a:rPr>
              <a:t>GO</a:t>
            </a:r>
            <a:r>
              <a:rPr lang="en-US" altLang="en-US" dirty="0">
                <a:latin typeface="Tahoma" pitchFamily="34" charset="0"/>
              </a:rPr>
              <a:t> gesture with the free hand.</a:t>
            </a:r>
            <a:endParaRPr lang="en-AU" altLang="en-US" dirty="0">
              <a:latin typeface="Tahoma" pitchFamily="34"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A599E88-AE25-4082-AEC7-14C963D7D1AB}" type="slidenum">
              <a:rPr lang="en-US" altLang="en-US" sz="1200">
                <a:solidFill>
                  <a:prstClr val="black"/>
                </a:solidFill>
                <a:cs typeface="Tahoma" pitchFamily="34" charset="0"/>
              </a:rPr>
              <a:pPr eaLnBrk="1" hangingPunct="1"/>
              <a:t>62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6113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traffic controller</a:t>
            </a:r>
            <a:r>
              <a:rPr lang="ja-JP" altLang="en-US" dirty="0">
                <a:latin typeface="Tahoma" pitchFamily="34" charset="0"/>
              </a:rPr>
              <a:t>’</a:t>
            </a:r>
            <a:r>
              <a:rPr lang="en-US" altLang="ja-JP" dirty="0">
                <a:latin typeface="Tahoma" pitchFamily="34" charset="0"/>
              </a:rPr>
              <a:t>s main responsibilities are to:</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Provide safe travelling conditions for road users.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Provide a safe workplace for workers and plant under their control.</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Be familiar with and follow the provisions of legislation and organisational requirements. </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Maintain traffic control in emergencies and other difficult situations.</a:t>
            </a:r>
            <a:endParaRPr lang="en-AU" altLang="en-US" dirty="0">
              <a:latin typeface="Tahoma" pitchFamily="34"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F871EB7-A727-4C3F-968E-D921DCA98C40}" type="slidenum">
              <a:rPr lang="en-US" altLang="en-US" sz="1200">
                <a:solidFill>
                  <a:prstClr val="black"/>
                </a:solidFill>
                <a:cs typeface="Tahoma" pitchFamily="34" charset="0"/>
              </a:rPr>
              <a:pPr eaLnBrk="1" hangingPunct="1"/>
              <a:t>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965381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dirty="0">
                <a:latin typeface="Tahoma" pitchFamily="34" charset="0"/>
              </a:rPr>
              <a:t>To slow traffic, stand on the kerb or shoulder with the </a:t>
            </a:r>
            <a:r>
              <a:rPr lang="en-US" altLang="en-US" b="1" dirty="0">
                <a:latin typeface="Tahoma" pitchFamily="34" charset="0"/>
              </a:rPr>
              <a:t>SLOW</a:t>
            </a:r>
            <a:r>
              <a:rPr lang="en-US" altLang="en-US" dirty="0">
                <a:latin typeface="Tahoma" pitchFamily="34" charset="0"/>
              </a:rPr>
              <a:t> banner displayed, and make the </a:t>
            </a:r>
            <a:r>
              <a:rPr lang="en-US" altLang="en-US" b="1" dirty="0">
                <a:latin typeface="Tahoma" pitchFamily="34" charset="0"/>
              </a:rPr>
              <a:t>SLOW</a:t>
            </a:r>
            <a:r>
              <a:rPr lang="en-US" altLang="en-US" dirty="0">
                <a:latin typeface="Tahoma" pitchFamily="34" charset="0"/>
              </a:rPr>
              <a:t> gesture with the free hand.</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When using the stop-slow bat, hold it upright and extend the arm out from the body.</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Never turn your back to traffic and always have an escape route.</a:t>
            </a:r>
            <a:endParaRPr lang="en-AU" altLang="en-US" dirty="0">
              <a:latin typeface="Tahoma" pitchFamily="34"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19116EA-F2F5-4526-B0DD-D8769D5ABDE3}" type="slidenum">
              <a:rPr lang="en-US" altLang="en-US" sz="1200">
                <a:solidFill>
                  <a:prstClr val="black"/>
                </a:solidFill>
                <a:cs typeface="Tahoma" pitchFamily="34" charset="0"/>
              </a:rPr>
              <a:pPr eaLnBrk="1" hangingPunct="1"/>
              <a:t>63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702972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controllers must use hand held stop-slow bats in accordance with regulatory authority approved procedures. The bat should be kept clean, and damaged or defaced bats should be replaced.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traffic controller should never:</a:t>
            </a:r>
          </a:p>
          <a:p>
            <a:endParaRPr lang="en-AU" altLang="en-US" dirty="0">
              <a:latin typeface="Tahoma" pitchFamily="34" charset="0"/>
            </a:endParaRPr>
          </a:p>
          <a:p>
            <a:pPr marL="548548" lvl="1" indent="-346876">
              <a:spcBef>
                <a:spcPts val="445"/>
              </a:spcBef>
            </a:pPr>
            <a:r>
              <a:rPr lang="en-AU" altLang="en-US" dirty="0">
                <a:latin typeface="Tahoma" pitchFamily="34" charset="0"/>
              </a:rPr>
              <a:t>Work where approach speeds are greater than 60 km/h.</a:t>
            </a:r>
          </a:p>
          <a:p>
            <a:pPr marL="548548" lvl="1" indent="-346876">
              <a:spcBef>
                <a:spcPts val="445"/>
              </a:spcBef>
            </a:pPr>
            <a:endParaRPr lang="en-AU" altLang="en-US" dirty="0">
              <a:latin typeface="Tahoma" pitchFamily="34" charset="0"/>
            </a:endParaRPr>
          </a:p>
          <a:p>
            <a:pPr marL="548548" lvl="1" indent="-346876">
              <a:spcBef>
                <a:spcPts val="445"/>
              </a:spcBef>
            </a:pPr>
            <a:r>
              <a:rPr lang="en-AU" altLang="en-US" dirty="0">
                <a:latin typeface="Tahoma" pitchFamily="34" charset="0"/>
              </a:rPr>
              <a:t>Give oral instructions to motorists.</a:t>
            </a:r>
          </a:p>
          <a:p>
            <a:pPr marL="548548" lvl="1" indent="-346876">
              <a:spcBef>
                <a:spcPts val="445"/>
              </a:spcBef>
            </a:pPr>
            <a:endParaRPr lang="en-AU" altLang="en-US" dirty="0">
              <a:latin typeface="Tahoma" pitchFamily="34" charset="0"/>
            </a:endParaRPr>
          </a:p>
          <a:p>
            <a:pPr marL="548548" lvl="1" indent="-346876">
              <a:spcBef>
                <a:spcPts val="445"/>
              </a:spcBef>
            </a:pPr>
            <a:r>
              <a:rPr lang="en-AU" altLang="en-US" dirty="0">
                <a:latin typeface="Tahoma" pitchFamily="34" charset="0"/>
              </a:rPr>
              <a:t>Direct motorists through red traffic lights.</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95BE5BA-C540-451A-8E9C-13C0E40E8A47}" type="slidenum">
              <a:rPr lang="en-US" altLang="en-US" sz="1200">
                <a:solidFill>
                  <a:prstClr val="black"/>
                </a:solidFill>
                <a:cs typeface="Tahoma" pitchFamily="34" charset="0"/>
              </a:rPr>
              <a:pPr eaLnBrk="1" hangingPunct="1"/>
              <a:t>64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3020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controllers can only use hand signals to direct traffic in conjunction with a stop-slow bat.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There are 3 standard signals to use:</a:t>
            </a:r>
          </a:p>
          <a:p>
            <a:endParaRPr lang="en-AU" altLang="en-US" dirty="0">
              <a:latin typeface="Tahoma" pitchFamily="34" charset="0"/>
            </a:endParaRPr>
          </a:p>
          <a:p>
            <a:pPr lvl="1"/>
            <a:r>
              <a:rPr lang="en-US" altLang="en-US" b="1" dirty="0">
                <a:latin typeface="Tahoma" pitchFamily="34" charset="0"/>
              </a:rPr>
              <a:t>STOP – </a:t>
            </a:r>
            <a:r>
              <a:rPr lang="en-US" altLang="en-US" dirty="0">
                <a:latin typeface="Tahoma" pitchFamily="34" charset="0"/>
              </a:rPr>
              <a:t>Stand face-on with </a:t>
            </a:r>
            <a:r>
              <a:rPr lang="en-US" altLang="en-US" b="1" dirty="0">
                <a:latin typeface="Tahoma" pitchFamily="34" charset="0"/>
              </a:rPr>
              <a:t>STOP</a:t>
            </a:r>
            <a:r>
              <a:rPr lang="en-US" altLang="en-US" dirty="0">
                <a:latin typeface="Tahoma" pitchFamily="34" charset="0"/>
              </a:rPr>
              <a:t> displayed and raise the free hand with the palm facing the traffic to signal </a:t>
            </a:r>
            <a:r>
              <a:rPr lang="en-US" altLang="en-US" b="1" dirty="0">
                <a:latin typeface="Tahoma" pitchFamily="34" charset="0"/>
              </a:rPr>
              <a:t>STOP.</a:t>
            </a:r>
            <a:endParaRPr lang="en-AU" altLang="en-US" dirty="0">
              <a:latin typeface="Tahoma" pitchFamily="34"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7D238E0-63BF-4F52-A298-26EFF525582B}" type="slidenum">
              <a:rPr lang="en-US" altLang="en-US" sz="1200">
                <a:solidFill>
                  <a:prstClr val="black"/>
                </a:solidFill>
                <a:cs typeface="Tahoma" pitchFamily="34" charset="0"/>
              </a:rPr>
              <a:pPr eaLnBrk="1" hangingPunct="1"/>
              <a:t>65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4278552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b="1" dirty="0">
                <a:latin typeface="Tahoma" pitchFamily="34" charset="0"/>
              </a:rPr>
              <a:t>GO – </a:t>
            </a:r>
            <a:r>
              <a:rPr lang="en-US" altLang="en-US" dirty="0">
                <a:latin typeface="Tahoma" pitchFamily="34" charset="0"/>
              </a:rPr>
              <a:t>Stand side-on with </a:t>
            </a:r>
            <a:r>
              <a:rPr lang="en-US" altLang="en-US" b="1" dirty="0">
                <a:latin typeface="Tahoma" pitchFamily="34" charset="0"/>
              </a:rPr>
              <a:t>SLOW</a:t>
            </a:r>
            <a:r>
              <a:rPr lang="en-US" altLang="en-US" dirty="0">
                <a:latin typeface="Tahoma" pitchFamily="34" charset="0"/>
              </a:rPr>
              <a:t> displayed and motion the free arm across in front of the body, to signal </a:t>
            </a:r>
            <a:r>
              <a:rPr lang="en-US" altLang="en-US" b="1" dirty="0">
                <a:latin typeface="Tahoma" pitchFamily="34" charset="0"/>
              </a:rPr>
              <a:t>GO</a:t>
            </a:r>
            <a:r>
              <a:rPr lang="en-US" altLang="en-US" dirty="0">
                <a:latin typeface="Tahoma" pitchFamily="34" charset="0"/>
              </a:rPr>
              <a:t>.</a:t>
            </a:r>
            <a:endParaRPr lang="en-AU" altLang="en-US" dirty="0">
              <a:latin typeface="Tahoma" pitchFamily="34"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48C5606-6487-4DD3-A028-B83F5DBFB6C1}" type="slidenum">
              <a:rPr lang="en-US" altLang="en-US" sz="1200">
                <a:solidFill>
                  <a:prstClr val="black"/>
                </a:solidFill>
                <a:cs typeface="Tahoma" pitchFamily="34" charset="0"/>
              </a:rPr>
              <a:pPr eaLnBrk="1" hangingPunct="1"/>
              <a:t>66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97102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b="1" dirty="0">
                <a:latin typeface="Tahoma" pitchFamily="34" charset="0"/>
              </a:rPr>
              <a:t>SLOW – </a:t>
            </a:r>
            <a:r>
              <a:rPr lang="en-US" altLang="en-US" dirty="0">
                <a:latin typeface="Tahoma" pitchFamily="34" charset="0"/>
              </a:rPr>
              <a:t>Stand face-on with </a:t>
            </a:r>
            <a:r>
              <a:rPr lang="en-US" altLang="en-US" b="1" dirty="0">
                <a:latin typeface="Tahoma" pitchFamily="34" charset="0"/>
              </a:rPr>
              <a:t>SLOW</a:t>
            </a:r>
            <a:r>
              <a:rPr lang="en-US" altLang="en-US" dirty="0">
                <a:latin typeface="Tahoma" pitchFamily="34" charset="0"/>
              </a:rPr>
              <a:t> displayed and move free arm in a vertical arc, palm down, to signal </a:t>
            </a:r>
            <a:r>
              <a:rPr lang="en-US" altLang="en-US" b="1" dirty="0">
                <a:latin typeface="Tahoma" pitchFamily="34" charset="0"/>
              </a:rPr>
              <a:t>GO SLOW.</a:t>
            </a:r>
            <a:endParaRPr lang="en-AU" altLang="en-US" dirty="0">
              <a:latin typeface="Tahoma" pitchFamily="34"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C81D8DB-DF69-4180-AE51-ED6D7357F044}" type="slidenum">
              <a:rPr lang="en-US" altLang="en-US" sz="1200">
                <a:solidFill>
                  <a:prstClr val="black"/>
                </a:solidFill>
                <a:cs typeface="Tahoma" pitchFamily="34" charset="0"/>
              </a:rPr>
              <a:pPr eaLnBrk="1" hangingPunct="1"/>
              <a:t>67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129641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At night time an illuminated wand can be used when making the hand signals.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Under state laws, traffic controllers have no authority to control or direct traffic by hand signals alone or by giving oral instructions to drivers.</a:t>
            </a:r>
            <a:endParaRPr lang="en-AU" altLang="en-US" dirty="0">
              <a:latin typeface="Tahoma" pitchFamily="34"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14844D4-ED4F-4555-AC67-7CE339746EA3}" type="slidenum">
              <a:rPr lang="en-US" altLang="en-US" sz="1200">
                <a:solidFill>
                  <a:prstClr val="black"/>
                </a:solidFill>
                <a:cs typeface="Tahoma" pitchFamily="34" charset="0"/>
              </a:rPr>
              <a:pPr eaLnBrk="1" hangingPunct="1"/>
              <a:t>68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640709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Where two traffic controllers are operating, the controller displaying the </a:t>
            </a:r>
            <a:r>
              <a:rPr lang="en-US" altLang="en-US" b="1" dirty="0">
                <a:latin typeface="Tahoma" pitchFamily="34" charset="0"/>
              </a:rPr>
              <a:t>SLOW</a:t>
            </a:r>
            <a:r>
              <a:rPr lang="en-US" altLang="en-US" dirty="0">
                <a:latin typeface="Tahoma" pitchFamily="34" charset="0"/>
              </a:rPr>
              <a:t> banner has control of the site.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Once the final vehicle has passed or there is a gap in traffic, this controller turns the bat from </a:t>
            </a:r>
            <a:r>
              <a:rPr lang="en-US" altLang="en-US" b="1" dirty="0">
                <a:latin typeface="Tahoma" pitchFamily="34" charset="0"/>
              </a:rPr>
              <a:t>SLOW</a:t>
            </a:r>
            <a:r>
              <a:rPr lang="en-US" altLang="en-US" dirty="0">
                <a:latin typeface="Tahoma" pitchFamily="34" charset="0"/>
              </a:rPr>
              <a:t> to </a:t>
            </a:r>
            <a:r>
              <a:rPr lang="en-US" altLang="en-US" b="1" dirty="0">
                <a:latin typeface="Tahoma" pitchFamily="34" charset="0"/>
              </a:rPr>
              <a:t>STOP</a:t>
            </a:r>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other controller waits until the traffic path is clear and the other bat is displaying </a:t>
            </a:r>
            <a:r>
              <a:rPr lang="en-US" altLang="en-US" b="1" dirty="0">
                <a:latin typeface="Tahoma" pitchFamily="34" charset="0"/>
              </a:rPr>
              <a:t>STOP</a:t>
            </a:r>
            <a:r>
              <a:rPr lang="en-US" altLang="en-US" dirty="0">
                <a:latin typeface="Tahoma" pitchFamily="34" charset="0"/>
              </a:rPr>
              <a:t> before turning his or her own bat from </a:t>
            </a:r>
            <a:r>
              <a:rPr lang="en-US" altLang="en-US" b="1" dirty="0">
                <a:latin typeface="Tahoma" pitchFamily="34" charset="0"/>
              </a:rPr>
              <a:t>STOP</a:t>
            </a:r>
            <a:r>
              <a:rPr lang="en-US" altLang="en-US" dirty="0">
                <a:latin typeface="Tahoma" pitchFamily="34" charset="0"/>
              </a:rPr>
              <a:t> to </a:t>
            </a:r>
            <a:r>
              <a:rPr lang="en-US" altLang="en-US" b="1" dirty="0">
                <a:latin typeface="Tahoma" pitchFamily="34" charset="0"/>
              </a:rPr>
              <a:t>SLOW</a:t>
            </a:r>
            <a:r>
              <a:rPr lang="en-US" altLang="en-US" dirty="0">
                <a:latin typeface="Tahoma" pitchFamily="34" charset="0"/>
              </a:rPr>
              <a:t> and allowing traffic to proceed in the other direction.</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there is no line of sight between the traffic controllers, either radio contact or an intermediate communicator should be used.</a:t>
            </a:r>
            <a:endParaRPr lang="en-AU" altLang="en-US" dirty="0">
              <a:latin typeface="Tahoma" pitchFamily="34" charset="0"/>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599F3B9-8C26-4A36-8786-9B8A78567C4E}" type="slidenum">
              <a:rPr lang="en-US" altLang="en-US" sz="1200">
                <a:solidFill>
                  <a:prstClr val="black"/>
                </a:solidFill>
                <a:cs typeface="Tahoma" pitchFamily="34" charset="0"/>
              </a:rPr>
              <a:pPr eaLnBrk="1" hangingPunct="1"/>
              <a:t>69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904815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controllers may need to use radios to talk over longer distances, or when they cannot clearly see each other.</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need to be familiar with site communication protocols for using the radio, and the frequencies or channels to be used.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you aren</a:t>
            </a:r>
            <a:r>
              <a:rPr lang="ja-JP" altLang="en-US" dirty="0">
                <a:latin typeface="Tahoma" pitchFamily="34" charset="0"/>
              </a:rPr>
              <a:t>’</a:t>
            </a:r>
            <a:r>
              <a:rPr lang="en-US" altLang="ja-JP" dirty="0">
                <a:latin typeface="Tahoma" pitchFamily="34" charset="0"/>
              </a:rPr>
              <a:t>t familiar with radio operations or that particular model, get somebody to show you how it works. </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 shoulder strap attachment may be required to allow hands-free operation when controlling traffic.</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u="sng" dirty="0">
                <a:latin typeface="Tahoma" pitchFamily="34" charset="0"/>
              </a:rPr>
              <a:t>Note:</a:t>
            </a:r>
            <a:r>
              <a:rPr lang="en-US" altLang="en-US" u="none" baseline="0" dirty="0">
                <a:latin typeface="Tahoma" pitchFamily="34" charset="0"/>
              </a:rPr>
              <a:t> </a:t>
            </a:r>
            <a:r>
              <a:rPr lang="en-US" altLang="en-US" u="none" dirty="0">
                <a:latin typeface="Tahoma" pitchFamily="34" charset="0"/>
              </a:rPr>
              <a:t>Radios</a:t>
            </a:r>
            <a:r>
              <a:rPr lang="en-US" altLang="en-US" dirty="0">
                <a:latin typeface="Tahoma" pitchFamily="34" charset="0"/>
              </a:rPr>
              <a:t> must not be used in the vicinity of blasting operations. Signals can interfere with the operations.</a:t>
            </a:r>
            <a:endParaRPr lang="en-AU" altLang="en-US" dirty="0">
              <a:latin typeface="Tahoma" pitchFamily="34" charset="0"/>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0771C07-EBC8-4748-A958-9F92164EFEC4}" type="slidenum">
              <a:rPr lang="en-US" altLang="en-US" sz="1200">
                <a:solidFill>
                  <a:prstClr val="black"/>
                </a:solidFill>
                <a:cs typeface="Tahoma" pitchFamily="34" charset="0"/>
              </a:rPr>
              <a:pPr eaLnBrk="1" hangingPunct="1"/>
              <a:t>70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841842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To use a radio properly, you need to know how to adjust the volume to a level that lets you hear messages over any worksite noise.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may need to adjust the power setting and select the appropriate channel.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Power is often the Volume control.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There may also be controls for Mode, Squelch or frequency setting – get explanations for these from your supervisor.</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You can usually select channels on your radio by pushing up or down buttons. </a:t>
            </a:r>
            <a:endParaRPr lang="en-AU" altLang="en-US" dirty="0">
              <a:latin typeface="Tahoma" pitchFamily="34"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6979E2C-86A1-49B7-87D3-7EB7C45A59F6}" type="slidenum">
              <a:rPr lang="en-US" altLang="en-US" sz="1200">
                <a:solidFill>
                  <a:prstClr val="black"/>
                </a:solidFill>
                <a:cs typeface="Tahoma" pitchFamily="34" charset="0"/>
              </a:rPr>
              <a:pPr eaLnBrk="1" hangingPunct="1"/>
              <a:t>71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088002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Each channel has a specific assignment, so before you begin talking make sure that you</a:t>
            </a:r>
            <a:r>
              <a:rPr lang="ja-JP" altLang="en-US" dirty="0">
                <a:latin typeface="Tahoma" pitchFamily="34" charset="0"/>
              </a:rPr>
              <a:t>’</a:t>
            </a:r>
            <a:r>
              <a:rPr lang="en-US" altLang="ja-JP" dirty="0">
                <a:latin typeface="Tahoma" pitchFamily="34" charset="0"/>
              </a:rPr>
              <a:t>re allowed to use that channel.</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Press the push-to-talk (PTT) button and send a test transmission in accordance with site procedures. Adjust the power setting or channel as required.</a:t>
            </a:r>
            <a:endParaRPr lang="en-AU" altLang="en-US" dirty="0">
              <a:latin typeface="Tahoma" pitchFamily="34"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1E4CC79-3EF5-4DC3-895F-87E6FC7C188D}" type="slidenum">
              <a:rPr lang="en-US" altLang="en-US" sz="1200">
                <a:solidFill>
                  <a:prstClr val="black"/>
                </a:solidFill>
                <a:cs typeface="Tahoma" pitchFamily="34" charset="0"/>
              </a:rPr>
              <a:pPr eaLnBrk="1" hangingPunct="1"/>
              <a:t>72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4593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You must follow all safety rules and instructions when performing any work. If you are not sure about what you should do, ask your boss or supervisor. They will tell you what you need to do and how to do it in a safe way.</a:t>
            </a:r>
            <a:endParaRPr lang="en-AU" altLang="en-US" dirty="0">
              <a:latin typeface="Tahoma" pitchFamily="34"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54EF774-1CD3-4C99-80F0-BF343FE8BFD8}" type="slidenum">
              <a:rPr lang="en-US" altLang="en-US" sz="1200">
                <a:solidFill>
                  <a:prstClr val="black"/>
                </a:solidFill>
                <a:cs typeface="Tahoma" pitchFamily="34" charset="0"/>
              </a:rPr>
              <a:pPr eaLnBrk="1" hangingPunct="1"/>
              <a:t>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662303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radios typically use a push-to-talk button and you release the button to listen. Hold the microphone approximately one inch from your mouth. Make sure your messages are clear and simple.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When using a two way radio remember:</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Use a call sign when trying to contact somebody.</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Sign off each time you have finished speaking. (Terms generally used are </a:t>
            </a:r>
            <a:r>
              <a:rPr lang="ja-JP" altLang="en-US" dirty="0">
                <a:latin typeface="Tahoma" pitchFamily="34" charset="0"/>
              </a:rPr>
              <a:t>‘</a:t>
            </a:r>
            <a:r>
              <a:rPr lang="en-US" altLang="ja-JP" dirty="0">
                <a:latin typeface="Tahoma" pitchFamily="34" charset="0"/>
              </a:rPr>
              <a:t>over</a:t>
            </a:r>
            <a:r>
              <a:rPr lang="ja-JP" altLang="en-US" dirty="0">
                <a:latin typeface="Tahoma" pitchFamily="34" charset="0"/>
              </a:rPr>
              <a:t>’</a:t>
            </a:r>
            <a:r>
              <a:rPr lang="en-US" altLang="ja-JP" dirty="0">
                <a:latin typeface="Tahoma" pitchFamily="34" charset="0"/>
              </a:rPr>
              <a:t> or </a:t>
            </a:r>
            <a:r>
              <a:rPr lang="ja-JP" altLang="en-US" dirty="0">
                <a:latin typeface="Tahoma" pitchFamily="34" charset="0"/>
              </a:rPr>
              <a:t>‘</a:t>
            </a:r>
            <a:r>
              <a:rPr lang="en-US" altLang="ja-JP" dirty="0">
                <a:latin typeface="Tahoma" pitchFamily="34" charset="0"/>
              </a:rPr>
              <a:t>out</a:t>
            </a:r>
            <a:r>
              <a:rPr lang="ja-JP" altLang="en-US" dirty="0">
                <a:latin typeface="Tahoma" pitchFamily="34" charset="0"/>
              </a:rPr>
              <a:t>’</a:t>
            </a:r>
            <a:r>
              <a:rPr lang="en-US" altLang="ja-JP" dirty="0">
                <a:latin typeface="Tahoma" pitchFamily="34" charset="0"/>
              </a:rPr>
              <a:t> but not </a:t>
            </a:r>
            <a:r>
              <a:rPr lang="ja-JP" altLang="en-US" dirty="0">
                <a:latin typeface="Tahoma" pitchFamily="34" charset="0"/>
              </a:rPr>
              <a:t>‘</a:t>
            </a:r>
            <a:r>
              <a:rPr lang="en-US" altLang="ja-JP" dirty="0">
                <a:latin typeface="Tahoma" pitchFamily="34" charset="0"/>
              </a:rPr>
              <a:t>over and out</a:t>
            </a:r>
            <a:r>
              <a:rPr lang="ja-JP" altLang="en-US" dirty="0">
                <a:latin typeface="Tahoma" pitchFamily="34" charset="0"/>
              </a:rPr>
              <a:t>’</a:t>
            </a:r>
            <a:r>
              <a:rPr lang="en-US" altLang="ja-JP" dirty="0">
                <a:latin typeface="Tahoma" pitchFamily="34" charset="0"/>
              </a:rPr>
              <a:t>.).</a:t>
            </a:r>
            <a:endParaRPr lang="en-AU" altLang="ja-JP"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Speak clearly and concisely.</a:t>
            </a:r>
            <a:endParaRPr lang="en-AU" altLang="en-US" dirty="0">
              <a:latin typeface="Tahoma" pitchFamily="34" charset="0"/>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3B03656-34ED-4EE6-AA8E-CDDD4262921F}" type="slidenum">
              <a:rPr lang="en-US" altLang="en-US" sz="1200">
                <a:solidFill>
                  <a:prstClr val="black"/>
                </a:solidFill>
                <a:cs typeface="Tahoma" pitchFamily="34" charset="0"/>
              </a:rPr>
              <a:pPr eaLnBrk="1" hangingPunct="1"/>
              <a:t>73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57192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At large worksites or where visual contact is restricted, you may need to report regularly to your supervisor, maintain contact with other traffic controllers, or receive updates on work progress or anticipated delays.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Always check in at the appointed times. If you should have received a scheduled contact and have not by the nominated period, you should call the person to check the reason for non-contact.</a:t>
            </a:r>
            <a:endParaRPr lang="en-AU" altLang="en-US" dirty="0">
              <a:latin typeface="Tahoma" pitchFamily="34" charset="0"/>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DC552C0-6A61-4B9E-B11C-633F9D2EE704}" type="slidenum">
              <a:rPr lang="en-US" altLang="en-US" sz="1200">
                <a:solidFill>
                  <a:prstClr val="black"/>
                </a:solidFill>
                <a:cs typeface="Tahoma" pitchFamily="34" charset="0"/>
              </a:rPr>
              <a:pPr eaLnBrk="1" hangingPunct="1"/>
              <a:t>74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793230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Passage of traffic through a work area should only be permitted where both the traffic and the work can be adequately controlled.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A guide vehicle may be needed to lead traffic along the desired path and to control its speed.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Controllers may be used for controlling the movement of plant within the work area. These vehicles require longer time and distances to stop and are more difficult to maneuver.</a:t>
            </a:r>
            <a:endParaRPr lang="en-AU" altLang="en-US" dirty="0">
              <a:latin typeface="Tahoma" pitchFamily="34"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8A88E4D-3988-4B92-9E98-F0616F46B7BB}" type="slidenum">
              <a:rPr lang="en-US" altLang="en-US" sz="1200">
                <a:solidFill>
                  <a:prstClr val="black"/>
                </a:solidFill>
                <a:cs typeface="Tahoma" pitchFamily="34" charset="0"/>
              </a:rPr>
              <a:pPr eaLnBrk="1" hangingPunct="1"/>
              <a:t>75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40243236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Traffic controllers may be used to control trucks delivering or removing equipment or materials at crossing points and at site entry/exit points.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controllers may also need to direct pedestrian traffic away from hazardous work areas or other dangers while work is being done. You may have to direct pedestrians or traffic towards site delivery, parking or other safe areas to avoid incidents and keep the whole site as safe as possible.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Make sure you use clear instructions and signals when directing any traffic around the work site. This will help to make sure people know exactly where to go, and that they travel at a safe speed.</a:t>
            </a:r>
            <a:endParaRPr lang="en-AU" altLang="en-US" dirty="0">
              <a:latin typeface="Tahoma" pitchFamily="34"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26F119F8-2504-44B6-AAA3-E8935DEE0E7F}" type="slidenum">
              <a:rPr lang="en-US" altLang="en-US" sz="1200">
                <a:solidFill>
                  <a:prstClr val="black"/>
                </a:solidFill>
                <a:cs typeface="Tahoma" pitchFamily="34" charset="0"/>
              </a:rPr>
              <a:pPr eaLnBrk="1" hangingPunct="1"/>
              <a:t>76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094383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traffic controller should be alert to any changing traffic conditions that may affect how you perform your job.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Traffic conditions may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Congested urban environments.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Low traffic rural areas.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Off-road un-trafficked areas.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Buildings.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Parking sites.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Pedestrian areas.</a:t>
            </a:r>
            <a:endParaRPr lang="en-AU" altLang="en-US" dirty="0">
              <a:latin typeface="Tahoma" pitchFamily="34"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2FB7724-A000-48A1-99BA-E17549BCE5F7}" type="slidenum">
              <a:rPr lang="en-US" altLang="en-US" sz="1200">
                <a:solidFill>
                  <a:prstClr val="black"/>
                </a:solidFill>
                <a:cs typeface="Tahoma" pitchFamily="34" charset="0"/>
              </a:rPr>
              <a:pPr eaLnBrk="1" hangingPunct="1"/>
              <a:t>77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428931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Where traffic volume means that traffic queues will form, make sure that waiting vehicles do not obstruct intersections, railway crossings or access to residences and shopping areas.</a:t>
            </a:r>
            <a:endParaRPr lang="en-AU" altLang="en-US" dirty="0">
              <a:latin typeface="Tahoma" pitchFamily="34"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51E958-858F-4E1F-8989-73950E52E3E6}" type="slidenum">
              <a:rPr lang="en-US" altLang="en-US" sz="1200">
                <a:solidFill>
                  <a:prstClr val="black"/>
                </a:solidFill>
                <a:cs typeface="Tahoma" pitchFamily="34" charset="0"/>
              </a:rPr>
              <a:pPr eaLnBrk="1" hangingPunct="1"/>
              <a:t>78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252692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If road conditions change, due to progress of the work or prevailing weather conditions, or work continues into the night, make sure that traffic will still be able to stop in time. </a:t>
            </a:r>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At 60 km/h the stopping distance for an average car is 90m given reasonable road conditions.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Remember that heavy vehicles require longer time and distances to start and stop.</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the roads become wet or surface changes make conditions dangerous, the distance of the warning signs and/or the speed limit may need changing.</a:t>
            </a:r>
            <a:endParaRPr lang="en-AU" altLang="en-US" dirty="0">
              <a:latin typeface="Tahoma" pitchFamily="34"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26290BC-6CE8-472C-BDA1-B0B51678E847}" type="slidenum">
              <a:rPr lang="en-US" altLang="en-US" sz="1200">
                <a:solidFill>
                  <a:prstClr val="black"/>
                </a:solidFill>
                <a:cs typeface="Tahoma" pitchFamily="34" charset="0"/>
              </a:rPr>
              <a:pPr eaLnBrk="1" hangingPunct="1"/>
              <a:t>79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926963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 traffic controller</a:t>
            </a:r>
            <a:r>
              <a:rPr lang="ja-JP" altLang="en-US" dirty="0">
                <a:latin typeface="Tahoma" pitchFamily="34" charset="0"/>
              </a:rPr>
              <a:t>’</a:t>
            </a:r>
            <a:r>
              <a:rPr lang="en-US" altLang="ja-JP" dirty="0">
                <a:latin typeface="Tahoma" pitchFamily="34" charset="0"/>
              </a:rPr>
              <a:t>s normal duty is to remain at the head of the traffic queue while traffic is stopped. </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If there is a possibility of vehicles colliding with the end of the queue, or of drivers queue jumping because they cannot see the traffic controller, an additional traffic controller and/or additional warning signs should be placed at the tail end of the queue.</a:t>
            </a:r>
            <a:endParaRPr lang="en-AU" altLang="en-US" dirty="0">
              <a:latin typeface="Tahoma" pitchFamily="34"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B88DE77F-3BD2-4087-93CD-C9C7B0CCF764}" type="slidenum">
              <a:rPr lang="en-US" altLang="en-US" sz="1200">
                <a:solidFill>
                  <a:prstClr val="black"/>
                </a:solidFill>
                <a:cs typeface="Tahoma" pitchFamily="34" charset="0"/>
              </a:rPr>
              <a:pPr eaLnBrk="1" hangingPunct="1"/>
              <a:t>80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38256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visibility of a traffic controller to motorists can be affected during a shift by:</a:t>
            </a:r>
            <a:endParaRPr lang="en-AU" altLang="en-US" dirty="0">
              <a:latin typeface="Tahoma" pitchFamily="34" charset="0"/>
            </a:endParaRPr>
          </a:p>
          <a:p>
            <a:endParaRPr lang="en-AU" altLang="en-US" dirty="0">
              <a:latin typeface="Tahoma" pitchFamily="34" charset="0"/>
            </a:endParaRPr>
          </a:p>
          <a:p>
            <a:pPr lvl="1"/>
            <a:r>
              <a:rPr lang="en-US" altLang="en-US" dirty="0">
                <a:latin typeface="Tahoma" pitchFamily="34" charset="0"/>
              </a:rPr>
              <a:t>Fog.</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Dust.</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Heavy rain.</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Changes in the position of the sun.</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Background conditions.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Shaded areas.</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Oncoming headlights.</a:t>
            </a:r>
            <a:endParaRPr lang="en-AU" altLang="en-US" dirty="0">
              <a:latin typeface="Tahoma" pitchFamily="34" charset="0"/>
            </a:endParaRPr>
          </a:p>
          <a:p>
            <a:r>
              <a:rPr lang="en-US" altLang="en-US" dirty="0">
                <a:latin typeface="Tahoma" pitchFamily="34" charset="0"/>
              </a:rPr>
              <a:t> </a:t>
            </a:r>
          </a:p>
          <a:p>
            <a:endParaRPr lang="en-AU" altLang="en-US" dirty="0">
              <a:latin typeface="Tahoma" pitchFamily="34" charset="0"/>
            </a:endParaRPr>
          </a:p>
          <a:p>
            <a:r>
              <a:rPr lang="en-US" altLang="en-US" dirty="0">
                <a:latin typeface="Tahoma" pitchFamily="34" charset="0"/>
              </a:rPr>
              <a:t>Consider these factors when deciding where to position yourself and take extra care.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Where factors outside your control lead to lengthy delays, it may be necessary to arrange for additional warning signs and/or traffic controllers.</a:t>
            </a:r>
            <a:endParaRPr lang="en-AU" altLang="en-US" dirty="0">
              <a:latin typeface="Tahoma" pitchFamily="34"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AE2D561-FBFD-4FC2-AAC1-7FC94818A08C}" type="slidenum">
              <a:rPr lang="en-US" altLang="en-US" sz="1200">
                <a:solidFill>
                  <a:prstClr val="black"/>
                </a:solidFill>
                <a:cs typeface="Tahoma" pitchFamily="34" charset="0"/>
              </a:rPr>
              <a:pPr eaLnBrk="1" hangingPunct="1"/>
              <a:t>81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0505005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traffic controller has no legal powers. The legal authority rests with the </a:t>
            </a:r>
            <a:r>
              <a:rPr lang="en-US" altLang="en-US" b="1" dirty="0">
                <a:latin typeface="Tahoma" pitchFamily="34" charset="0"/>
              </a:rPr>
              <a:t>STOP</a:t>
            </a:r>
            <a:r>
              <a:rPr lang="en-US" altLang="en-US" dirty="0">
                <a:latin typeface="Tahoma" pitchFamily="34" charset="0"/>
              </a:rPr>
              <a:t> sign, which means that motorists must stop when it is displayed.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driver must stop as near as practicable to the sign and not proceed beyond it while it is displayed.</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law does not apply to the SLOW sign, which is advisory in nature and used for guidance only.</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 traffic controller should report to the supervisor motorists who fail to follow reasonable directions. The supervisor will pass on the details to the police or relevant authority.</a:t>
            </a:r>
            <a:endParaRPr lang="en-AU" altLang="en-US" dirty="0">
              <a:latin typeface="Tahoma" pitchFamily="34" charset="0"/>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D0CC3AE-8C34-4AD6-AA69-29BB1173E23C}" type="slidenum">
              <a:rPr lang="en-US" altLang="en-US" sz="1200">
                <a:solidFill>
                  <a:prstClr val="black"/>
                </a:solidFill>
                <a:cs typeface="Tahoma" pitchFamily="34" charset="0"/>
              </a:rPr>
              <a:pPr eaLnBrk="1" hangingPunct="1"/>
              <a:t>82</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7038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The most important health and safety rules for traffic controllers are: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State and territory traffic management legislation.</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Regulations and codes of practice.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Australian Standard AS1742.3 - 2009: Manual of Uniform Traffic Control Devices (MUTCD) - Part 3: Traffic Control Devices for Works on Roads.</a:t>
            </a:r>
            <a:endParaRPr lang="en-AU" altLang="en-US" dirty="0">
              <a:latin typeface="Tahoma" pitchFamily="34" charset="0"/>
            </a:endParaRPr>
          </a:p>
          <a:p>
            <a:r>
              <a:rPr lang="en-US" altLang="en-US" dirty="0">
                <a:latin typeface="Tahoma" pitchFamily="34" charset="0"/>
              </a:rPr>
              <a:t> </a:t>
            </a:r>
          </a:p>
          <a:p>
            <a:endParaRPr lang="en-AU" altLang="en-US" dirty="0">
              <a:latin typeface="Tahoma" pitchFamily="34" charset="0"/>
            </a:endParaRPr>
          </a:p>
          <a:p>
            <a:r>
              <a:rPr lang="en-US" altLang="en-US" dirty="0">
                <a:latin typeface="Tahoma" pitchFamily="34" charset="0"/>
              </a:rPr>
              <a:t>Each state and territory has Regulations and a Code of Practice for traffic management at roadworks based on and incorporating AS1742.3.</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These documents outline the roles and responsibilities of traffic controllers.</a:t>
            </a:r>
            <a:endParaRPr lang="en-AU" altLang="en-US" dirty="0">
              <a:latin typeface="Tahoma" pitchFamily="34"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AED28BB-043C-4F75-9908-7731B8B56255}" type="slidenum">
              <a:rPr lang="en-US" altLang="en-US" sz="1200">
                <a:solidFill>
                  <a:prstClr val="black"/>
                </a:solidFill>
                <a:cs typeface="Tahoma" pitchFamily="34" charset="0"/>
              </a:rPr>
              <a:pPr eaLnBrk="1" hangingPunct="1"/>
              <a:t>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4511100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If an offence occurs, such as a vehicle failing to stop at traffic controls, do not attempt to stop the vehicle. </a:t>
            </a:r>
            <a:endParaRPr lang="en-AU" altLang="en-US" dirty="0">
              <a:latin typeface="Tahoma" pitchFamily="34" charset="0"/>
            </a:endParaRPr>
          </a:p>
          <a:p>
            <a:endParaRPr lang="en-US" altLang="en-US" dirty="0">
              <a:latin typeface="Tahoma" pitchFamily="34" charset="0"/>
            </a:endParaRPr>
          </a:p>
          <a:p>
            <a:r>
              <a:rPr lang="en-US" altLang="en-US" dirty="0">
                <a:latin typeface="Tahoma" pitchFamily="34" charset="0"/>
              </a:rPr>
              <a:t>Immediately attempt to warn the personnel ahead using your radio or communications equipment and write down the details of the vehicle and the offence. </a:t>
            </a:r>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If possible note the: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Registration.</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Vehicle make.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Body type.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Colour.</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The time, date and location of the offence.</a:t>
            </a:r>
            <a:endParaRPr lang="en-AU" altLang="en-US" dirty="0">
              <a:latin typeface="Tahoma" pitchFamily="34" charset="0"/>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BA3CB6A-30A2-4AFB-8D1C-228F20CF8917}" type="slidenum">
              <a:rPr lang="en-US" altLang="en-US" sz="1200">
                <a:solidFill>
                  <a:prstClr val="black"/>
                </a:solidFill>
                <a:cs typeface="Tahoma" pitchFamily="34" charset="0"/>
              </a:rPr>
              <a:pPr eaLnBrk="1" hangingPunct="1"/>
              <a:t>83</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629110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It is important that signs and devices are removed or concealed from view (hidden) as soon as any activity is completed or a hazard no longer exists.</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Make sure the </a:t>
            </a:r>
            <a:r>
              <a:rPr lang="ja-JP" altLang="en-US" dirty="0">
                <a:latin typeface="Tahoma" pitchFamily="34" charset="0"/>
              </a:rPr>
              <a:t>“</a:t>
            </a:r>
            <a:r>
              <a:rPr lang="en-US" altLang="ja-JP" dirty="0">
                <a:latin typeface="Tahoma" pitchFamily="34" charset="0"/>
              </a:rPr>
              <a:t>Traffic Controller</a:t>
            </a:r>
            <a:r>
              <a:rPr lang="ja-JP" altLang="en-US" dirty="0">
                <a:latin typeface="Tahoma" pitchFamily="34" charset="0"/>
              </a:rPr>
              <a:t>”</a:t>
            </a:r>
            <a:r>
              <a:rPr lang="en-US" altLang="ja-JP" dirty="0">
                <a:latin typeface="Tahoma" pitchFamily="34" charset="0"/>
              </a:rPr>
              <a:t> symbolic sign and the </a:t>
            </a:r>
            <a:r>
              <a:rPr lang="ja-JP" altLang="en-US" dirty="0">
                <a:latin typeface="Tahoma" pitchFamily="34" charset="0"/>
              </a:rPr>
              <a:t>“</a:t>
            </a:r>
            <a:r>
              <a:rPr lang="en-US" altLang="ja-JP" dirty="0">
                <a:latin typeface="Tahoma" pitchFamily="34" charset="0"/>
              </a:rPr>
              <a:t>Prepare to Stop</a:t>
            </a:r>
            <a:r>
              <a:rPr lang="ja-JP" altLang="en-US" dirty="0">
                <a:latin typeface="Tahoma" pitchFamily="34" charset="0"/>
              </a:rPr>
              <a:t>”</a:t>
            </a:r>
            <a:r>
              <a:rPr lang="en-US" altLang="ja-JP" dirty="0">
                <a:latin typeface="Tahoma" pitchFamily="34" charset="0"/>
              </a:rPr>
              <a:t> sign are removed or covered when the traffic controller is not on duty.</a:t>
            </a:r>
            <a:endParaRPr lang="en-AU" altLang="ja-JP" dirty="0">
              <a:latin typeface="Tahoma" pitchFamily="34" charset="0"/>
            </a:endParaRPr>
          </a:p>
          <a:p>
            <a:endParaRPr lang="en-AU" altLang="en-US" dirty="0">
              <a:latin typeface="Tahoma" pitchFamily="34" charset="0"/>
            </a:endParaRPr>
          </a:p>
          <a:p>
            <a:r>
              <a:rPr lang="en-US" altLang="en-US" dirty="0">
                <a:latin typeface="Tahoma" pitchFamily="34" charset="0"/>
              </a:rPr>
              <a:t>Traffic control signs and devices are removed in reverse order, starting from the work area out to the approaches. This is to continue to give maximum warning during removal of sign and devices.</a:t>
            </a:r>
            <a:endParaRPr lang="en-AU" altLang="en-US" dirty="0">
              <a:latin typeface="Tahoma" pitchFamily="34" charset="0"/>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4548BE5-2A4B-403D-B3C1-D19D8E0BBAA1}" type="slidenum">
              <a:rPr lang="en-US" altLang="en-US" sz="1200">
                <a:solidFill>
                  <a:prstClr val="black"/>
                </a:solidFill>
                <a:cs typeface="Tahoma" pitchFamily="34" charset="0"/>
              </a:rPr>
              <a:pPr eaLnBrk="1" hangingPunct="1"/>
              <a:t>84</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8621252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Remove signs and devices in the following order:</a:t>
            </a:r>
          </a:p>
          <a:p>
            <a:pPr>
              <a:buFontTx/>
              <a:buNone/>
            </a:pPr>
            <a:endParaRPr lang="en-AU" altLang="en-US" dirty="0">
              <a:latin typeface="Tahoma" pitchFamily="34" charset="0"/>
            </a:endParaRPr>
          </a:p>
          <a:p>
            <a:pPr marL="464652" lvl="1" indent="0">
              <a:buNone/>
            </a:pPr>
            <a:r>
              <a:rPr lang="en-US" altLang="en-US" b="1" dirty="0">
                <a:latin typeface="Tahoma" pitchFamily="34" charset="0"/>
              </a:rPr>
              <a:t>1. </a:t>
            </a:r>
            <a:r>
              <a:rPr lang="en-US" altLang="en-US" dirty="0">
                <a:latin typeface="Tahoma" pitchFamily="34" charset="0"/>
              </a:rPr>
              <a:t>Termination and end of temporary speed zone signs.</a:t>
            </a:r>
          </a:p>
          <a:p>
            <a:pPr marL="464652" lvl="1" indent="0">
              <a:buNone/>
            </a:pPr>
            <a:endParaRPr lang="en-AU" altLang="en-US" dirty="0">
              <a:latin typeface="Tahoma" pitchFamily="34" charset="0"/>
            </a:endParaRPr>
          </a:p>
          <a:p>
            <a:pPr marL="464652" lvl="1" indent="0">
              <a:buNone/>
            </a:pPr>
            <a:r>
              <a:rPr lang="en-US" altLang="en-US" b="1" dirty="0">
                <a:latin typeface="Tahoma" pitchFamily="34" charset="0"/>
              </a:rPr>
              <a:t>2. </a:t>
            </a:r>
            <a:r>
              <a:rPr lang="en-US" altLang="en-US" dirty="0">
                <a:latin typeface="Tahoma" pitchFamily="34" charset="0"/>
              </a:rPr>
              <a:t>Perimeter of work area or side track.</a:t>
            </a:r>
          </a:p>
          <a:p>
            <a:pPr marL="464652" lvl="1" indent="0">
              <a:buNone/>
            </a:pPr>
            <a:endParaRPr lang="en-AU" altLang="en-US" dirty="0">
              <a:latin typeface="Tahoma" pitchFamily="34" charset="0"/>
            </a:endParaRPr>
          </a:p>
          <a:p>
            <a:pPr marL="464652" lvl="1" indent="0">
              <a:buNone/>
            </a:pPr>
            <a:r>
              <a:rPr lang="en-US" altLang="en-US" b="1" dirty="0">
                <a:latin typeface="Tahoma" pitchFamily="34" charset="0"/>
              </a:rPr>
              <a:t>3. </a:t>
            </a:r>
            <a:r>
              <a:rPr lang="en-US" altLang="en-US" dirty="0">
                <a:latin typeface="Tahoma" pitchFamily="34" charset="0"/>
              </a:rPr>
              <a:t>Taper outline devices.</a:t>
            </a:r>
          </a:p>
          <a:p>
            <a:pPr marL="464652" lvl="1" indent="0">
              <a:buNone/>
            </a:pPr>
            <a:endParaRPr lang="en-US" altLang="en-US" dirty="0">
              <a:latin typeface="Tahoma" pitchFamily="34" charset="0"/>
            </a:endParaRPr>
          </a:p>
          <a:p>
            <a:pPr marL="464652" lvl="1" indent="0">
              <a:buNone/>
            </a:pPr>
            <a:r>
              <a:rPr lang="en-US" altLang="en-US" b="1" dirty="0">
                <a:latin typeface="Tahoma" pitchFamily="34" charset="0"/>
              </a:rPr>
              <a:t>4. </a:t>
            </a:r>
            <a:r>
              <a:rPr lang="en-US" altLang="en-US" dirty="0">
                <a:latin typeface="Tahoma" pitchFamily="34" charset="0"/>
              </a:rPr>
              <a:t>Intermediate advance warning and regulatory signs.</a:t>
            </a:r>
          </a:p>
          <a:p>
            <a:pPr marL="464652" lvl="1" indent="0">
              <a:buNone/>
            </a:pPr>
            <a:endParaRPr lang="en-AU" altLang="en-US" dirty="0">
              <a:latin typeface="Tahoma" pitchFamily="34" charset="0"/>
            </a:endParaRPr>
          </a:p>
          <a:p>
            <a:pPr marL="464652" lvl="1" indent="0">
              <a:buNone/>
            </a:pPr>
            <a:r>
              <a:rPr lang="en-US" altLang="en-US" b="1" dirty="0">
                <a:latin typeface="Tahoma" pitchFamily="34" charset="0"/>
              </a:rPr>
              <a:t>5. </a:t>
            </a:r>
            <a:r>
              <a:rPr lang="en-US" altLang="en-US" dirty="0">
                <a:latin typeface="Tahoma" pitchFamily="34" charset="0"/>
              </a:rPr>
              <a:t>Advance warning and regulatory signs.</a:t>
            </a:r>
            <a:endParaRPr lang="en-AU" altLang="en-US" dirty="0">
              <a:latin typeface="Tahoma" pitchFamily="34" charset="0"/>
            </a:endParaRPr>
          </a:p>
          <a:p>
            <a:endParaRPr lang="en-US" altLang="en-US" dirty="0">
              <a:latin typeface="Tahoma" pitchFamily="34" charset="0"/>
            </a:endParaRPr>
          </a:p>
          <a:p>
            <a:endParaRPr lang="en-US" altLang="en-US" dirty="0">
              <a:latin typeface="Tahoma" pitchFamily="34" charset="0"/>
            </a:endParaRPr>
          </a:p>
          <a:p>
            <a:r>
              <a:rPr lang="en-US" altLang="en-US" dirty="0">
                <a:latin typeface="Tahoma" pitchFamily="34" charset="0"/>
              </a:rPr>
              <a:t>A vehicle displaying a vehicle-mounted warning device should be used between the personnel and the traffic to protect personnel retrieving the taper devices.</a:t>
            </a:r>
            <a:endParaRPr lang="en-AU" altLang="en-US" dirty="0">
              <a:latin typeface="Tahoma" pitchFamily="34" charset="0"/>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D03F2CE-584F-416D-98C5-73A1051E1C73}" type="slidenum">
              <a:rPr lang="en-US" altLang="en-US" sz="1200">
                <a:solidFill>
                  <a:prstClr val="black"/>
                </a:solidFill>
                <a:cs typeface="Tahoma" pitchFamily="34" charset="0"/>
              </a:rPr>
              <a:pPr eaLnBrk="1" hangingPunct="1"/>
              <a:t>85</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811728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Once all your tasks are finished, you will need to clean up the site. This includes removing any tools and equipment that have been used.</a:t>
            </a:r>
            <a:endParaRPr lang="en-AU" altLang="en-US" dirty="0">
              <a:latin typeface="Tahoma" pitchFamily="34" charset="0"/>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BBA25C1-FB47-4B33-8A96-28AE8AC33A8E}" type="slidenum">
              <a:rPr lang="en-US" altLang="en-US" sz="1200">
                <a:solidFill>
                  <a:prstClr val="black"/>
                </a:solidFill>
                <a:cs typeface="Tahoma" pitchFamily="34" charset="0"/>
              </a:rPr>
              <a:pPr eaLnBrk="1" hangingPunct="1"/>
              <a:t>86</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141190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In clearing your work area you will be carrying out housekeeping activities.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Housekeeping procedures on your site may include: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pPr lvl="1"/>
            <a:r>
              <a:rPr lang="en-US" altLang="en-US" dirty="0">
                <a:latin typeface="Tahoma" pitchFamily="34" charset="0"/>
              </a:rPr>
              <a:t>Eliminating or controlling any potential hazards. Your duty of care means you </a:t>
            </a:r>
            <a:r>
              <a:rPr lang="en-US" altLang="en-US" dirty="0" err="1">
                <a:latin typeface="Tahoma" pitchFamily="34" charset="0"/>
              </a:rPr>
              <a:t>shouldn</a:t>
            </a:r>
            <a:r>
              <a:rPr lang="ja-JP" altLang="en-US" dirty="0">
                <a:latin typeface="Tahoma" pitchFamily="34" charset="0"/>
              </a:rPr>
              <a:t>’</a:t>
            </a:r>
            <a:r>
              <a:rPr lang="en-US" altLang="ja-JP" dirty="0">
                <a:latin typeface="Tahoma" pitchFamily="34" charset="0"/>
              </a:rPr>
              <a:t>t leave a possible source of danger or accident for others.</a:t>
            </a:r>
            <a:endParaRPr lang="en-AU" altLang="ja-JP"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Removing any hazard controls that are no longer needed, e.g. temporary fences, barricades and signage.</a:t>
            </a:r>
            <a:endParaRPr lang="en-AU" altLang="en-US" dirty="0">
              <a:latin typeface="Tahoma" pitchFamily="34" charset="0"/>
            </a:endParaRPr>
          </a:p>
          <a:p>
            <a:pPr marL="464652" lvl="1" indent="0">
              <a:buNone/>
            </a:pPr>
            <a:endParaRPr lang="en-AU" altLang="en-US" dirty="0">
              <a:latin typeface="Tahoma" pitchFamily="34" charset="0"/>
            </a:endParaRPr>
          </a:p>
          <a:p>
            <a:pPr lvl="1"/>
            <a:r>
              <a:rPr lang="en-US" altLang="en-US" dirty="0">
                <a:latin typeface="Tahoma" pitchFamily="34" charset="0"/>
              </a:rPr>
              <a:t>Packing up, maintaining and storing equipment and tools.</a:t>
            </a:r>
            <a:endParaRPr lang="en-AU" altLang="en-US" dirty="0">
              <a:latin typeface="Tahoma" pitchFamily="34" charset="0"/>
            </a:endParaRP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EE79269-7EF6-4572-9E7F-E174419A491E}" type="slidenum">
              <a:rPr lang="en-US" altLang="en-US" sz="1200">
                <a:solidFill>
                  <a:prstClr val="black"/>
                </a:solidFill>
                <a:cs typeface="Tahoma" pitchFamily="34" charset="0"/>
              </a:rPr>
              <a:pPr eaLnBrk="1" hangingPunct="1"/>
              <a:t>87</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5955872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Good housekeeping will help you to see any problems or hazards on the worksite. This will help you to make sure the working environment is safe.</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It is your responsibility to clean up after your work activities and not leave it to someone else to do.</a:t>
            </a:r>
            <a:endParaRPr lang="en-AU" altLang="en-US" dirty="0">
              <a:latin typeface="Tahoma" pitchFamily="34" charset="0"/>
            </a:endParaRP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CE3AC3B-82C0-4270-83AF-9B94F186BA30}" type="slidenum">
              <a:rPr lang="en-US" altLang="en-US" sz="1200">
                <a:solidFill>
                  <a:prstClr val="black"/>
                </a:solidFill>
                <a:cs typeface="Tahoma" pitchFamily="34" charset="0"/>
              </a:rPr>
              <a:pPr eaLnBrk="1" hangingPunct="1"/>
              <a:t>88</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5037910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All tools and equipment must be kept in good working order. This means cleaning, checking, maintaining and storing them correctly, by following worksite procedures and manufacturers</a:t>
            </a:r>
            <a:r>
              <a:rPr lang="ja-JP" altLang="en-US" dirty="0">
                <a:latin typeface="Tahoma" pitchFamily="34" charset="0"/>
              </a:rPr>
              <a:t>’</a:t>
            </a:r>
            <a:r>
              <a:rPr lang="en-US" altLang="ja-JP" dirty="0">
                <a:latin typeface="Tahoma" pitchFamily="34" charset="0"/>
              </a:rPr>
              <a:t> guidelines. </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Clean all items by removing dirt, mud, moisture or other contaminants. </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While you are cleaning, check each item for damage or wear and tear. If anything is wrong report it, repair it, or have it fixed by a qualified person.</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Tools and equipment need to be maintained in line with manufacturers</a:t>
            </a:r>
            <a:r>
              <a:rPr lang="ja-JP" altLang="en-US" dirty="0">
                <a:latin typeface="Tahoma" pitchFamily="34" charset="0"/>
              </a:rPr>
              <a:t>’</a:t>
            </a:r>
            <a:r>
              <a:rPr lang="en-US" altLang="ja-JP" dirty="0">
                <a:latin typeface="Tahoma" pitchFamily="34" charset="0"/>
              </a:rPr>
              <a:t> recommendations or your worksite procedures. It is important to maintain tools and equipment to prolong their working life and so they operate safely and effectively.</a:t>
            </a:r>
            <a:endParaRPr lang="en-AU" altLang="ja-JP"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Ensure the items are stored correctly to protect them from the weather and prevent theft.</a:t>
            </a:r>
            <a:endParaRPr lang="en-AU" altLang="en-US" dirty="0">
              <a:latin typeface="Tahoma" pitchFamily="34" charset="0"/>
            </a:endParaRP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28AECB2-842C-4DE1-ABB5-96C2B0B82945}" type="slidenum">
              <a:rPr lang="en-US" altLang="en-US" sz="1200">
                <a:solidFill>
                  <a:prstClr val="black"/>
                </a:solidFill>
                <a:cs typeface="Tahoma" pitchFamily="34" charset="0"/>
              </a:rPr>
              <a:pPr eaLnBrk="1" hangingPunct="1"/>
              <a:t>89</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114690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ahoma" pitchFamily="34" charset="0"/>
              </a:rPr>
              <a:t>To find out what regulations and codes of practice apply in your state or territory visit:</a:t>
            </a:r>
            <a:endParaRPr lang="en-AU" altLang="en-US" dirty="0">
              <a:latin typeface="Tahoma" pitchFamily="34" charset="0"/>
            </a:endParaRPr>
          </a:p>
          <a:p>
            <a:r>
              <a:rPr lang="en-US" altLang="en-US" dirty="0">
                <a:latin typeface="Tahoma" pitchFamily="34" charset="0"/>
              </a:rPr>
              <a:t> </a:t>
            </a:r>
            <a:endParaRPr lang="en-AU" altLang="en-US" dirty="0">
              <a:latin typeface="Tahoma" pitchFamily="34" charset="0"/>
            </a:endParaRPr>
          </a:p>
          <a:p>
            <a:r>
              <a:rPr lang="en-US" altLang="en-US" dirty="0">
                <a:latin typeface="Tahoma" pitchFamily="34" charset="0"/>
              </a:rPr>
              <a:t>Road and traffic authority office details include:</a:t>
            </a:r>
            <a:endParaRPr lang="en-AU" altLang="en-US" dirty="0">
              <a:latin typeface="Tahoma" pitchFamily="34" charset="0"/>
            </a:endParaRPr>
          </a:p>
          <a:p>
            <a:endParaRPr lang="en-AU" altLang="en-US" dirty="0">
              <a:latin typeface="Tahoma" pitchFamily="34" charset="0"/>
            </a:endParaRPr>
          </a:p>
          <a:p>
            <a:r>
              <a:rPr lang="en-US" altLang="en-US" b="1" dirty="0">
                <a:latin typeface="Tahoma" pitchFamily="34" charset="0"/>
              </a:rPr>
              <a:t>State/Territory &amp; Department &amp; Website</a:t>
            </a:r>
          </a:p>
          <a:p>
            <a:endParaRPr lang="en-AU" altLang="en-US" dirty="0">
              <a:latin typeface="Tahoma" pitchFamily="34" charset="0"/>
            </a:endParaRPr>
          </a:p>
          <a:p>
            <a:pPr lvl="1"/>
            <a:r>
              <a:rPr lang="en-US" altLang="en-US" b="1" dirty="0">
                <a:latin typeface="Tahoma" pitchFamily="34" charset="0"/>
              </a:rPr>
              <a:t>ACT – </a:t>
            </a:r>
            <a:r>
              <a:rPr lang="en-US" altLang="en-US" dirty="0">
                <a:latin typeface="Tahoma" pitchFamily="34" charset="0"/>
              </a:rPr>
              <a:t>Dept. of Territory and Municipal Services - </a:t>
            </a:r>
            <a:r>
              <a:rPr lang="en-US" altLang="en-US" u="sng" dirty="0">
                <a:latin typeface="Tahoma" pitchFamily="34" charset="0"/>
              </a:rPr>
              <a:t>www.tams.act.gov.au</a:t>
            </a:r>
            <a:endParaRPr lang="en-AU" altLang="en-US" dirty="0">
              <a:latin typeface="Tahoma" pitchFamily="34" charset="0"/>
            </a:endParaRPr>
          </a:p>
          <a:p>
            <a:pPr lvl="1"/>
            <a:endParaRPr lang="en-US" altLang="en-US" b="1" dirty="0">
              <a:latin typeface="Tahoma" pitchFamily="34" charset="0"/>
            </a:endParaRPr>
          </a:p>
          <a:p>
            <a:pPr lvl="1"/>
            <a:r>
              <a:rPr lang="en-US" altLang="en-US" b="1" dirty="0">
                <a:latin typeface="Tahoma" pitchFamily="34" charset="0"/>
              </a:rPr>
              <a:t>NT – </a:t>
            </a:r>
            <a:r>
              <a:rPr lang="en-US" altLang="en-US" dirty="0">
                <a:latin typeface="Tahoma" pitchFamily="34" charset="0"/>
              </a:rPr>
              <a:t>Dept. of Lands and Planning - </a:t>
            </a:r>
            <a:r>
              <a:rPr lang="en-US" altLang="en-US" u="sng" dirty="0">
                <a:latin typeface="Tahoma" pitchFamily="34" charset="0"/>
              </a:rPr>
              <a:t>www.dpi.nt.gov.au</a:t>
            </a:r>
            <a:endParaRPr lang="en-AU" altLang="en-US" dirty="0">
              <a:latin typeface="Tahoma" pitchFamily="34" charset="0"/>
            </a:endParaRPr>
          </a:p>
          <a:p>
            <a:pPr lvl="1"/>
            <a:endParaRPr lang="en-US" altLang="en-US" b="1" dirty="0">
              <a:latin typeface="Tahoma" pitchFamily="34" charset="0"/>
            </a:endParaRPr>
          </a:p>
          <a:p>
            <a:pPr lvl="1"/>
            <a:r>
              <a:rPr lang="en-US" altLang="en-US" b="1" dirty="0">
                <a:latin typeface="Tahoma" pitchFamily="34" charset="0"/>
              </a:rPr>
              <a:t>NSW – </a:t>
            </a:r>
            <a:r>
              <a:rPr lang="en-US" altLang="en-US" dirty="0">
                <a:latin typeface="Tahoma" pitchFamily="34" charset="0"/>
              </a:rPr>
              <a:t>Roads and Traffic Authority - </a:t>
            </a:r>
            <a:r>
              <a:rPr lang="en-US" altLang="en-US" u="sng" dirty="0">
                <a:latin typeface="Tahoma" pitchFamily="34" charset="0"/>
              </a:rPr>
              <a:t>www.rta.nsw.gov.au</a:t>
            </a:r>
            <a:endParaRPr lang="en-AU" altLang="en-US" dirty="0">
              <a:latin typeface="Tahoma" pitchFamily="34" charset="0"/>
            </a:endParaRPr>
          </a:p>
          <a:p>
            <a:pPr lvl="1"/>
            <a:endParaRPr lang="en-US" altLang="en-US" b="1" dirty="0">
              <a:latin typeface="Tahoma" pitchFamily="34" charset="0"/>
            </a:endParaRPr>
          </a:p>
          <a:p>
            <a:pPr lvl="1"/>
            <a:r>
              <a:rPr lang="en-US" altLang="en-US" b="1" dirty="0">
                <a:latin typeface="Tahoma" pitchFamily="34" charset="0"/>
              </a:rPr>
              <a:t>QLD – </a:t>
            </a:r>
            <a:r>
              <a:rPr lang="en-US" altLang="en-US" dirty="0">
                <a:latin typeface="Tahoma" pitchFamily="34" charset="0"/>
              </a:rPr>
              <a:t>Dept. of Transport &amp; Main Roads - </a:t>
            </a:r>
            <a:r>
              <a:rPr lang="en-US" altLang="en-US" u="sng" dirty="0">
                <a:latin typeface="Tahoma" pitchFamily="34" charset="0"/>
              </a:rPr>
              <a:t>www.mainroads.qld.gov.au</a:t>
            </a:r>
            <a:endParaRPr lang="en-AU" altLang="en-US" dirty="0">
              <a:latin typeface="Tahoma" pitchFamily="34" charset="0"/>
            </a:endParaRPr>
          </a:p>
          <a:p>
            <a:endParaRPr lang="en-US" altLang="en-US" b="1" dirty="0">
              <a:latin typeface="Tahoma" pitchFamily="34" charset="0"/>
            </a:endParaRPr>
          </a:p>
          <a:p>
            <a:pPr lvl="1"/>
            <a:r>
              <a:rPr lang="en-US" altLang="en-US" b="1" dirty="0">
                <a:latin typeface="Tahoma" pitchFamily="34" charset="0"/>
              </a:rPr>
              <a:t>SA – </a:t>
            </a:r>
            <a:r>
              <a:rPr lang="en-US" altLang="en-US" dirty="0">
                <a:latin typeface="Tahoma" pitchFamily="34" charset="0"/>
              </a:rPr>
              <a:t>Dept. for Transport, Energy &amp; Infrastructure  - </a:t>
            </a:r>
            <a:r>
              <a:rPr lang="en-US" altLang="en-US" u="sng" dirty="0">
                <a:latin typeface="Tahoma" pitchFamily="34" charset="0"/>
              </a:rPr>
              <a:t>www.transport.sa.gov.au</a:t>
            </a:r>
            <a:endParaRPr lang="en-AU" altLang="en-US" dirty="0">
              <a:latin typeface="Tahoma" pitchFamily="34" charset="0"/>
            </a:endParaRPr>
          </a:p>
          <a:p>
            <a:pPr indent="-174245"/>
            <a:endParaRPr lang="en-US" altLang="en-US" b="1" dirty="0">
              <a:latin typeface="Tahoma" pitchFamily="34" charset="0"/>
            </a:endParaRPr>
          </a:p>
          <a:p>
            <a:r>
              <a:rPr lang="en-US" altLang="en-US" i="1" dirty="0">
                <a:latin typeface="Tahoma" pitchFamily="34" charset="0"/>
              </a:rPr>
              <a:t>Continued…</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B7837ED-E756-4EB8-BA36-54B7CCBA2BCB}" type="slidenum">
              <a:rPr lang="en-US" altLang="en-US" sz="1200">
                <a:solidFill>
                  <a:prstClr val="black"/>
                </a:solidFill>
                <a:cs typeface="Tahoma" pitchFamily="34" charset="0"/>
              </a:rPr>
              <a:pPr eaLnBrk="1" hangingPunct="1"/>
              <a:t>10</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2728033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305">
              <a:defRPr/>
            </a:pPr>
            <a:r>
              <a:rPr lang="en-US" altLang="en-US" b="1" dirty="0">
                <a:latin typeface="Tahoma" pitchFamily="34" charset="0"/>
              </a:rPr>
              <a:t>State/Territory &amp; Department &amp; Website </a:t>
            </a:r>
            <a:r>
              <a:rPr lang="en-US" altLang="en-US" i="1" dirty="0">
                <a:latin typeface="Tahoma" pitchFamily="34" charset="0"/>
              </a:rPr>
              <a:t>…Continued</a:t>
            </a:r>
          </a:p>
          <a:p>
            <a:pPr lvl="0"/>
            <a:endParaRPr lang="en-US" altLang="en-US" b="1" dirty="0">
              <a:latin typeface="Tahoma" pitchFamily="34" charset="0"/>
            </a:endParaRPr>
          </a:p>
          <a:p>
            <a:pPr lvl="1"/>
            <a:r>
              <a:rPr lang="en-US" altLang="en-US" b="1" dirty="0">
                <a:latin typeface="Tahoma" pitchFamily="34" charset="0"/>
              </a:rPr>
              <a:t>TAS – </a:t>
            </a:r>
            <a:r>
              <a:rPr lang="en-US" altLang="en-US" dirty="0">
                <a:latin typeface="Tahoma" pitchFamily="34" charset="0"/>
              </a:rPr>
              <a:t>Dept. of Infrastructure, Energy &amp; Resources  - </a:t>
            </a:r>
            <a:r>
              <a:rPr lang="en-US" altLang="en-US" u="sng" dirty="0">
                <a:latin typeface="Tahoma" pitchFamily="34" charset="0"/>
              </a:rPr>
              <a:t>www.transport.tas.gov.au</a:t>
            </a:r>
            <a:endParaRPr lang="en-AU" altLang="en-US" dirty="0">
              <a:latin typeface="Tahoma" pitchFamily="34" charset="0"/>
            </a:endParaRPr>
          </a:p>
          <a:p>
            <a:pPr lvl="0"/>
            <a:endParaRPr lang="en-US" altLang="en-US" b="1" dirty="0">
              <a:latin typeface="Tahoma" pitchFamily="34" charset="0"/>
            </a:endParaRPr>
          </a:p>
          <a:p>
            <a:pPr lvl="1"/>
            <a:r>
              <a:rPr lang="en-US" altLang="en-US" b="1" dirty="0">
                <a:latin typeface="Tahoma" pitchFamily="34" charset="0"/>
              </a:rPr>
              <a:t>VIC – </a:t>
            </a:r>
            <a:r>
              <a:rPr lang="en-US" altLang="en-US" dirty="0">
                <a:latin typeface="Tahoma" pitchFamily="34" charset="0"/>
              </a:rPr>
              <a:t>VicRoads - </a:t>
            </a:r>
            <a:r>
              <a:rPr lang="en-US" altLang="en-US" u="sng" dirty="0">
                <a:latin typeface="Tahoma" pitchFamily="34" charset="0"/>
              </a:rPr>
              <a:t>www.vicroads.vic.gov.au</a:t>
            </a:r>
            <a:endParaRPr lang="en-AU" altLang="en-US" dirty="0">
              <a:latin typeface="Tahoma" pitchFamily="34" charset="0"/>
            </a:endParaRPr>
          </a:p>
          <a:p>
            <a:pPr lvl="1"/>
            <a:endParaRPr lang="en-US" altLang="en-US" b="1" dirty="0">
              <a:latin typeface="Tahoma" pitchFamily="34" charset="0"/>
            </a:endParaRPr>
          </a:p>
          <a:p>
            <a:pPr lvl="1"/>
            <a:r>
              <a:rPr lang="en-US" altLang="en-US" b="1" dirty="0">
                <a:latin typeface="Tahoma" pitchFamily="34" charset="0"/>
              </a:rPr>
              <a:t>WA – </a:t>
            </a:r>
            <a:r>
              <a:rPr lang="en-US" altLang="en-US" dirty="0">
                <a:latin typeface="Tahoma" pitchFamily="34" charset="0"/>
              </a:rPr>
              <a:t>Main Roads - </a:t>
            </a:r>
            <a:r>
              <a:rPr lang="en-US" altLang="en-US" u="sng" dirty="0">
                <a:latin typeface="Tahoma" pitchFamily="34" charset="0"/>
              </a:rPr>
              <a:t>www.mainroads.wa.gov.au</a:t>
            </a:r>
            <a:endParaRPr lang="en-AU" altLang="en-US" u="sng" dirty="0">
              <a:latin typeface="Tahoma" pitchFamily="34" charset="0"/>
            </a:endParaRPr>
          </a:p>
          <a:p>
            <a:endParaRPr lang="en-AU" altLang="en-US" dirty="0">
              <a:latin typeface="Tahoma" pitchFamily="34" charset="0"/>
            </a:endParaRPr>
          </a:p>
          <a:p>
            <a:endParaRPr lang="en-AU" altLang="en-US" dirty="0">
              <a:latin typeface="Tahoma" pitchFamily="34" charset="0"/>
            </a:endParaRPr>
          </a:p>
          <a:p>
            <a:r>
              <a:rPr lang="en-US" altLang="en-US" dirty="0">
                <a:latin typeface="Tahoma" pitchFamily="34" charset="0"/>
              </a:rPr>
              <a:t>In Australia, traffic management regulations require that anyone who is required to work in traffic control must have appropriate traffic control training.</a:t>
            </a:r>
            <a:endParaRPr lang="en-AU" altLang="en-US" dirty="0">
              <a:latin typeface="Tahoma" pitchFamily="34"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060" indent="-290408" eaLnBrk="0" hangingPunct="0">
              <a:defRPr sz="2400">
                <a:solidFill>
                  <a:schemeClr val="tx1"/>
                </a:solidFill>
                <a:latin typeface="Calibri" pitchFamily="34" charset="0"/>
                <a:ea typeface="MS PGothic" pitchFamily="34" charset="-128"/>
              </a:defRPr>
            </a:lvl2pPr>
            <a:lvl3pPr marL="1161631" indent="-232326" eaLnBrk="0" hangingPunct="0">
              <a:defRPr sz="2400">
                <a:solidFill>
                  <a:schemeClr val="tx1"/>
                </a:solidFill>
                <a:latin typeface="Calibri" pitchFamily="34" charset="0"/>
                <a:ea typeface="MS PGothic" pitchFamily="34" charset="-128"/>
              </a:defRPr>
            </a:lvl3pPr>
            <a:lvl4pPr marL="1626283" indent="-232326" eaLnBrk="0" hangingPunct="0">
              <a:defRPr sz="2400">
                <a:solidFill>
                  <a:schemeClr val="tx1"/>
                </a:solidFill>
                <a:latin typeface="Calibri" pitchFamily="34" charset="0"/>
                <a:ea typeface="MS PGothic" pitchFamily="34" charset="-128"/>
              </a:defRPr>
            </a:lvl4pPr>
            <a:lvl5pPr marL="2090936" indent="-232326" eaLnBrk="0" hangingPunct="0">
              <a:defRPr sz="2400">
                <a:solidFill>
                  <a:schemeClr val="tx1"/>
                </a:solidFill>
                <a:latin typeface="Calibri" pitchFamily="34" charset="0"/>
                <a:ea typeface="MS PGothic" pitchFamily="34" charset="-128"/>
              </a:defRPr>
            </a:lvl5pPr>
            <a:lvl6pPr marL="2555588"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6pPr>
            <a:lvl7pPr marL="3020240"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7pPr>
            <a:lvl8pPr marL="3484893"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8pPr>
            <a:lvl9pPr marL="3949545" indent="-232326" defTabSz="464652"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D794C60-4B1F-4256-ABF9-A5B84925CF67}" type="slidenum">
              <a:rPr lang="en-US" altLang="en-US" sz="1200">
                <a:solidFill>
                  <a:prstClr val="black"/>
                </a:solidFill>
                <a:cs typeface="Tahoma" pitchFamily="34" charset="0"/>
              </a:rPr>
              <a:pPr eaLnBrk="1" hangingPunct="1"/>
              <a:t>11</a:t>
            </a:fld>
            <a:endParaRPr lang="en-US" altLang="en-US" sz="1200" dirty="0">
              <a:solidFill>
                <a:prstClr val="black"/>
              </a:solidFill>
              <a:cs typeface="Tahoma" pitchFamily="34" charset="0"/>
            </a:endParaRPr>
          </a:p>
        </p:txBody>
      </p:sp>
    </p:spTree>
    <p:extLst>
      <p:ext uri="{BB962C8B-B14F-4D97-AF65-F5344CB8AC3E}">
        <p14:creationId xmlns:p14="http://schemas.microsoft.com/office/powerpoint/2010/main" val="32435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371439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50749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3657951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9446" y="2047395"/>
            <a:ext cx="7260890" cy="1636086"/>
          </a:xfrm>
          <a:prstGeom prst="rect">
            <a:avLst/>
          </a:prstGeom>
        </p:spPr>
        <p:txBody>
          <a:bodyPr/>
          <a:lstStyle>
            <a:lvl1pPr>
              <a:defRPr sz="4800">
                <a:solidFill>
                  <a:srgbClr val="1069AB"/>
                </a:solidFill>
                <a:latin typeface="Tahoma"/>
                <a:cs typeface="Tahoma"/>
              </a:defRPr>
            </a:lvl1pPr>
          </a:lstStyle>
          <a:p>
            <a:r>
              <a:rPr lang="en-AU" dirty="0"/>
              <a:t>Click to edit Master title style</a:t>
            </a:r>
            <a:endParaRPr lang="en-US" dirty="0"/>
          </a:p>
        </p:txBody>
      </p:sp>
      <p:sp>
        <p:nvSpPr>
          <p:cNvPr id="3" name="Subtitle 2"/>
          <p:cNvSpPr>
            <a:spLocks noGrp="1"/>
          </p:cNvSpPr>
          <p:nvPr>
            <p:ph type="subTitle" idx="1"/>
          </p:nvPr>
        </p:nvSpPr>
        <p:spPr>
          <a:xfrm>
            <a:off x="2106880" y="3886200"/>
            <a:ext cx="6400800" cy="1752600"/>
          </a:xfrm>
          <a:prstGeom prst="rect">
            <a:avLst/>
          </a:prstGeom>
        </p:spPr>
        <p:txBody>
          <a:bodyPr/>
          <a:lstStyle>
            <a:lvl1pPr marL="0" indent="0" algn="ctr">
              <a:buNone/>
              <a:defRPr>
                <a:solidFill>
                  <a:schemeClr val="tx1">
                    <a:tint val="75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16566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Heading 1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446" y="203664"/>
            <a:ext cx="7260890" cy="1080000"/>
          </a:xfrm>
          <a:prstGeom prst="rect">
            <a:avLst/>
          </a:prstGeom>
        </p:spPr>
        <p:txBody>
          <a:bodyPr anchor="ctr"/>
          <a:lstStyle>
            <a:lvl1pPr algn="l">
              <a:defRPr sz="3600" b="1">
                <a:solidFill>
                  <a:srgbClr val="1069AB"/>
                </a:solidFill>
                <a:latin typeface="Tahoma"/>
                <a:cs typeface="Tahoma"/>
              </a:defRPr>
            </a:lvl1pPr>
          </a:lstStyle>
          <a:p>
            <a:r>
              <a:rPr lang="en-AU" dirty="0"/>
              <a:t>Click to edit Master title style</a:t>
            </a:r>
            <a:endParaRPr lang="en-US" dirty="0"/>
          </a:p>
        </p:txBody>
      </p:sp>
      <p:sp>
        <p:nvSpPr>
          <p:cNvPr id="3" name="Content Placeholder 2"/>
          <p:cNvSpPr>
            <a:spLocks noGrp="1"/>
          </p:cNvSpPr>
          <p:nvPr>
            <p:ph idx="1"/>
          </p:nvPr>
        </p:nvSpPr>
        <p:spPr>
          <a:xfrm>
            <a:off x="1679446" y="1437800"/>
            <a:ext cx="7260890" cy="2160591"/>
          </a:xfrm>
          <a:prstGeom prst="rect">
            <a:avLst/>
          </a:prstGeom>
        </p:spPr>
        <p:txBody>
          <a:bodyPr>
            <a:spAutoFit/>
          </a:bodyPr>
          <a:lstStyle>
            <a:lvl1pPr marL="0" indent="0">
              <a:spcBef>
                <a:spcPts val="432"/>
              </a:spcBef>
              <a:buNone/>
              <a:defRPr sz="2400">
                <a:latin typeface="Tahoma"/>
                <a:cs typeface="Tahoma"/>
              </a:defRPr>
            </a:lvl1pPr>
            <a:lvl2pPr marL="540000" indent="-342000">
              <a:spcBef>
                <a:spcPts val="432"/>
              </a:spcBef>
              <a:buSzPct val="100000"/>
              <a:buFontTx/>
              <a:buBlip>
                <a:blip r:embed="rId2"/>
              </a:buBlip>
              <a:defRPr sz="2400">
                <a:latin typeface="Tahoma"/>
                <a:cs typeface="Tahoma"/>
              </a:defRPr>
            </a:lvl2pPr>
            <a:lvl3pPr marL="882000" indent="-342000">
              <a:spcBef>
                <a:spcPts val="432"/>
              </a:spcBef>
              <a:buSzPct val="100000"/>
              <a:buFontTx/>
              <a:buBlip>
                <a:blip r:embed="rId3"/>
              </a:buBlip>
              <a:defRPr sz="2400">
                <a:latin typeface="Tahoma"/>
                <a:cs typeface="Tahoma"/>
              </a:defRPr>
            </a:lvl3pPr>
            <a:lvl4pPr marL="1224000" indent="-342000">
              <a:spcBef>
                <a:spcPts val="432"/>
              </a:spcBef>
              <a:buSzPct val="100000"/>
              <a:buFontTx/>
              <a:buBlip>
                <a:blip r:embed="rId4"/>
              </a:buBlip>
              <a:defRPr sz="2400">
                <a:latin typeface="Tahoma"/>
                <a:cs typeface="Tahoma"/>
              </a:defRPr>
            </a:lvl4pPr>
            <a:lvl5pPr marL="1566000" indent="-342000">
              <a:spcBef>
                <a:spcPts val="432"/>
              </a:spcBef>
              <a:buSzPct val="100000"/>
              <a:buFontTx/>
              <a:buBlip>
                <a:blip r:embed="rId5"/>
              </a:buBlip>
              <a:defRPr sz="2400">
                <a:latin typeface="Tahoma"/>
                <a:cs typeface="Tahoma"/>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43454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ding 2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446" y="203664"/>
            <a:ext cx="7260890" cy="1080000"/>
          </a:xfrm>
          <a:prstGeom prst="rect">
            <a:avLst/>
          </a:prstGeom>
        </p:spPr>
        <p:txBody>
          <a:bodyPr anchor="ctr"/>
          <a:lstStyle>
            <a:lvl1pPr algn="l">
              <a:defRPr sz="3200" b="1">
                <a:solidFill>
                  <a:srgbClr val="000000"/>
                </a:solidFill>
                <a:latin typeface="Tahoma"/>
                <a:cs typeface="Tahoma"/>
              </a:defRPr>
            </a:lvl1pPr>
          </a:lstStyle>
          <a:p>
            <a:r>
              <a:rPr lang="en-AU" dirty="0"/>
              <a:t>Click to edit Master title style</a:t>
            </a:r>
            <a:endParaRPr lang="en-US" dirty="0"/>
          </a:p>
        </p:txBody>
      </p:sp>
      <p:sp>
        <p:nvSpPr>
          <p:cNvPr id="7" name="Content Placeholder 2"/>
          <p:cNvSpPr>
            <a:spLocks noGrp="1"/>
          </p:cNvSpPr>
          <p:nvPr>
            <p:ph idx="1"/>
          </p:nvPr>
        </p:nvSpPr>
        <p:spPr>
          <a:xfrm>
            <a:off x="1679446" y="1418750"/>
            <a:ext cx="7260890" cy="2160591"/>
          </a:xfrm>
          <a:prstGeom prst="rect">
            <a:avLst/>
          </a:prstGeom>
        </p:spPr>
        <p:txBody>
          <a:bodyPr>
            <a:spAutoFit/>
          </a:bodyPr>
          <a:lstStyle>
            <a:lvl1pPr marL="0" indent="0">
              <a:spcBef>
                <a:spcPts val="432"/>
              </a:spcBef>
              <a:buNone/>
              <a:defRPr sz="2400">
                <a:latin typeface="Tahoma"/>
                <a:cs typeface="Tahoma"/>
              </a:defRPr>
            </a:lvl1pPr>
            <a:lvl2pPr marL="540000" indent="-342000">
              <a:spcBef>
                <a:spcPts val="432"/>
              </a:spcBef>
              <a:buSzPct val="100000"/>
              <a:buFontTx/>
              <a:buBlip>
                <a:blip r:embed="rId2"/>
              </a:buBlip>
              <a:defRPr sz="2400">
                <a:latin typeface="Tahoma"/>
                <a:cs typeface="Tahoma"/>
              </a:defRPr>
            </a:lvl2pPr>
            <a:lvl3pPr marL="882000" indent="-342000">
              <a:spcBef>
                <a:spcPts val="432"/>
              </a:spcBef>
              <a:buSzPct val="100000"/>
              <a:buFontTx/>
              <a:buBlip>
                <a:blip r:embed="rId3"/>
              </a:buBlip>
              <a:defRPr sz="2400">
                <a:latin typeface="Tahoma"/>
                <a:cs typeface="Tahoma"/>
              </a:defRPr>
            </a:lvl3pPr>
            <a:lvl4pPr marL="1224000" indent="-342000">
              <a:spcBef>
                <a:spcPts val="432"/>
              </a:spcBef>
              <a:buSzPct val="100000"/>
              <a:buFontTx/>
              <a:buBlip>
                <a:blip r:embed="rId4"/>
              </a:buBlip>
              <a:defRPr sz="2400">
                <a:latin typeface="Tahoma"/>
                <a:cs typeface="Tahoma"/>
              </a:defRPr>
            </a:lvl4pPr>
            <a:lvl5pPr marL="1566000" indent="-342000">
              <a:spcBef>
                <a:spcPts val="432"/>
              </a:spcBef>
              <a:buSzPct val="100000"/>
              <a:buFontTx/>
              <a:buBlip>
                <a:blip r:embed="rId5"/>
              </a:buBlip>
              <a:defRPr sz="2400">
                <a:latin typeface="Tahoma"/>
                <a:cs typeface="Tahoma"/>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398585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ing 3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446" y="204884"/>
            <a:ext cx="7260890" cy="1080000"/>
          </a:xfrm>
          <a:prstGeom prst="rect">
            <a:avLst/>
          </a:prstGeom>
        </p:spPr>
        <p:txBody>
          <a:bodyPr anchor="ctr"/>
          <a:lstStyle>
            <a:lvl1pPr algn="l">
              <a:defRPr sz="2800" b="1">
                <a:solidFill>
                  <a:srgbClr val="1069AB"/>
                </a:solidFill>
                <a:latin typeface="Tahoma"/>
                <a:cs typeface="Tahoma"/>
              </a:defRPr>
            </a:lvl1pPr>
          </a:lstStyle>
          <a:p>
            <a:r>
              <a:rPr lang="en-AU" dirty="0"/>
              <a:t>Click to edit Master title style</a:t>
            </a:r>
            <a:endParaRPr lang="en-US" dirty="0"/>
          </a:p>
        </p:txBody>
      </p:sp>
      <p:sp>
        <p:nvSpPr>
          <p:cNvPr id="7" name="Content Placeholder 2"/>
          <p:cNvSpPr>
            <a:spLocks noGrp="1"/>
          </p:cNvSpPr>
          <p:nvPr>
            <p:ph idx="1"/>
          </p:nvPr>
        </p:nvSpPr>
        <p:spPr>
          <a:xfrm>
            <a:off x="1679446" y="1437800"/>
            <a:ext cx="7260890" cy="2160591"/>
          </a:xfrm>
          <a:prstGeom prst="rect">
            <a:avLst/>
          </a:prstGeom>
        </p:spPr>
        <p:txBody>
          <a:bodyPr>
            <a:spAutoFit/>
          </a:bodyPr>
          <a:lstStyle>
            <a:lvl1pPr marL="0" indent="0">
              <a:spcBef>
                <a:spcPts val="432"/>
              </a:spcBef>
              <a:buNone/>
              <a:defRPr sz="2400">
                <a:latin typeface="Tahoma"/>
                <a:cs typeface="Tahoma"/>
              </a:defRPr>
            </a:lvl1pPr>
            <a:lvl2pPr marL="540000" indent="-342000">
              <a:spcBef>
                <a:spcPts val="432"/>
              </a:spcBef>
              <a:buSzPct val="100000"/>
              <a:buFontTx/>
              <a:buBlip>
                <a:blip r:embed="rId2"/>
              </a:buBlip>
              <a:defRPr sz="2400">
                <a:latin typeface="Tahoma"/>
                <a:cs typeface="Tahoma"/>
              </a:defRPr>
            </a:lvl2pPr>
            <a:lvl3pPr marL="882000" indent="-342000">
              <a:spcBef>
                <a:spcPts val="432"/>
              </a:spcBef>
              <a:buSzPct val="100000"/>
              <a:buFontTx/>
              <a:buBlip>
                <a:blip r:embed="rId3"/>
              </a:buBlip>
              <a:defRPr sz="2400">
                <a:latin typeface="Tahoma"/>
                <a:cs typeface="Tahoma"/>
              </a:defRPr>
            </a:lvl3pPr>
            <a:lvl4pPr marL="1224000" indent="-342000">
              <a:spcBef>
                <a:spcPts val="432"/>
              </a:spcBef>
              <a:buSzPct val="100000"/>
              <a:buFontTx/>
              <a:buBlip>
                <a:blip r:embed="rId4"/>
              </a:buBlip>
              <a:defRPr sz="2400">
                <a:latin typeface="Tahoma"/>
                <a:cs typeface="Tahoma"/>
              </a:defRPr>
            </a:lvl4pPr>
            <a:lvl5pPr marL="1566000" indent="-342000">
              <a:spcBef>
                <a:spcPts val="432"/>
              </a:spcBef>
              <a:buSzPct val="100000"/>
              <a:buFontTx/>
              <a:buBlip>
                <a:blip r:embed="rId5"/>
              </a:buBlip>
              <a:defRPr sz="2400">
                <a:latin typeface="Tahoma"/>
                <a:cs typeface="Tahoma"/>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65362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40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85936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926809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93189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80130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183027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257120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45372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E901BD-5551-404C-B5AF-8AC0D541D847}" type="datetimeFigureOut">
              <a:rPr lang="en-AU" smtClean="0"/>
              <a:t>9/02/2017</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29E3DB99-79E4-423E-8531-314D8D822E5E}" type="slidenum">
              <a:rPr lang="en-AU" smtClean="0"/>
              <a:t>‹#›</a:t>
            </a:fld>
            <a:endParaRPr lang="en-AU" dirty="0"/>
          </a:p>
        </p:txBody>
      </p:sp>
    </p:spTree>
    <p:extLst>
      <p:ext uri="{BB962C8B-B14F-4D97-AF65-F5344CB8AC3E}">
        <p14:creationId xmlns:p14="http://schemas.microsoft.com/office/powerpoint/2010/main" val="214860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901BD-5551-404C-B5AF-8AC0D541D847}" type="datetimeFigureOut">
              <a:rPr lang="en-AU" smtClean="0"/>
              <a:t>9/02/2017</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3DB99-79E4-423E-8531-314D8D822E5E}" type="slidenum">
              <a:rPr lang="en-AU" smtClean="0"/>
              <a:t>‹#›</a:t>
            </a:fld>
            <a:endParaRPr lang="en-AU" dirty="0"/>
          </a:p>
        </p:txBody>
      </p:sp>
    </p:spTree>
    <p:extLst>
      <p:ext uri="{BB962C8B-B14F-4D97-AF65-F5344CB8AC3E}">
        <p14:creationId xmlns:p14="http://schemas.microsoft.com/office/powerpoint/2010/main" val="414069166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452563" cy="6858000"/>
          </a:xfrm>
          <a:prstGeom prst="rect">
            <a:avLst/>
          </a:prstGeom>
          <a:solidFill>
            <a:srgbClr val="1D5797"/>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8" name="TextBox 7"/>
          <p:cNvSpPr txBox="1"/>
          <p:nvPr userDrawn="1"/>
        </p:nvSpPr>
        <p:spPr>
          <a:xfrm rot="16200000">
            <a:off x="-2691941" y="2653840"/>
            <a:ext cx="6858001" cy="1550318"/>
          </a:xfrm>
          <a:prstGeom prst="rect">
            <a:avLst/>
          </a:prstGeom>
          <a:noFill/>
          <a:effectLst/>
        </p:spPr>
        <p:txBody>
          <a:bodyPr>
            <a:prstTxWarp prst="textPlain">
              <a:avLst/>
            </a:prstTxWarp>
            <a:spAutoFit/>
          </a:bodyPr>
          <a:lstStyle/>
          <a:p>
            <a:pPr defTabSz="457200">
              <a:defRPr/>
            </a:pPr>
            <a:r>
              <a:rPr lang="en-US" sz="8000" dirty="0">
                <a:solidFill>
                  <a:prstClr val="white"/>
                </a:solidFill>
                <a:latin typeface="Impact"/>
                <a:cs typeface="Impact"/>
              </a:rPr>
              <a:t>RIIWHS205D</a:t>
            </a:r>
          </a:p>
        </p:txBody>
      </p:sp>
    </p:spTree>
    <p:extLst>
      <p:ext uri="{BB962C8B-B14F-4D97-AF65-F5344CB8AC3E}">
        <p14:creationId xmlns:p14="http://schemas.microsoft.com/office/powerpoint/2010/main" val="208327954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Box 5"/>
          <p:cNvSpPr txBox="1">
            <a:spLocks noChangeArrowheads="1"/>
          </p:cNvSpPr>
          <p:nvPr/>
        </p:nvSpPr>
        <p:spPr bwMode="auto">
          <a:xfrm>
            <a:off x="457200" y="1240790"/>
            <a:ext cx="83210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fontAlgn="base" hangingPunct="1">
              <a:spcBef>
                <a:spcPct val="0"/>
              </a:spcBef>
              <a:spcAft>
                <a:spcPct val="0"/>
              </a:spcAft>
            </a:pPr>
            <a:r>
              <a:rPr lang="en-US" altLang="en-US" sz="3600" b="1" dirty="0">
                <a:solidFill>
                  <a:srgbClr val="1069AB"/>
                </a:solidFill>
                <a:latin typeface="Tahoma" pitchFamily="34" charset="0"/>
                <a:cs typeface="Tahoma" pitchFamily="34" charset="0"/>
              </a:rPr>
              <a:t>Control Traffic with Stop - Slow Bat </a:t>
            </a:r>
          </a:p>
        </p:txBody>
      </p:sp>
      <p:pic>
        <p:nvPicPr>
          <p:cNvPr id="4100" name="Picture 5" descr="\\192.168.113.1\Production\Elise Honey\Covers &amp; PSDs\Covers\RII\Construction Man worker stop slow bat.png"/>
          <p:cNvPicPr>
            <a:picLocks noChangeAspect="1" noChangeArrowheads="1"/>
          </p:cNvPicPr>
          <p:nvPr/>
        </p:nvPicPr>
        <p:blipFill>
          <a:blip r:embed="rId2">
            <a:extLst>
              <a:ext uri="{28A0092B-C50C-407E-A947-70E740481C1C}">
                <a14:useLocalDpi xmlns:a14="http://schemas.microsoft.com/office/drawing/2010/main" val="0"/>
              </a:ext>
            </a:extLst>
          </a:blip>
          <a:srcRect b="455"/>
          <a:stretch>
            <a:fillRect/>
          </a:stretch>
        </p:blipFill>
        <p:spPr bwMode="auto">
          <a:xfrm>
            <a:off x="2692083" y="2711133"/>
            <a:ext cx="3427412"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i_logo_letterhead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806" y="119227"/>
            <a:ext cx="2314674" cy="53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16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Title 1"/>
          <p:cNvSpPr>
            <a:spLocks noGrp="1"/>
          </p:cNvSpPr>
          <p:nvPr>
            <p:ph type="title"/>
          </p:nvPr>
        </p:nvSpPr>
        <p:spPr bwMode="auto">
          <a:xfrm>
            <a:off x="1069975" y="444500"/>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1.3.1.1 Regulations and Codes</a:t>
            </a:r>
          </a:p>
        </p:txBody>
      </p:sp>
      <p:graphicFrame>
        <p:nvGraphicFramePr>
          <p:cNvPr id="2" name="Table 1"/>
          <p:cNvGraphicFramePr>
            <a:graphicFrameLocks noGrp="1"/>
          </p:cNvGraphicFramePr>
          <p:nvPr>
            <p:extLst>
              <p:ext uri="{D42A27DB-BD31-4B8C-83A1-F6EECF244321}">
                <p14:modId xmlns:p14="http://schemas.microsoft.com/office/powerpoint/2010/main" val="1604574136"/>
              </p:ext>
            </p:extLst>
          </p:nvPr>
        </p:nvGraphicFramePr>
        <p:xfrm>
          <a:off x="777874" y="1524000"/>
          <a:ext cx="7200901" cy="5096579"/>
        </p:xfrm>
        <a:graphic>
          <a:graphicData uri="http://schemas.openxmlformats.org/drawingml/2006/table">
            <a:tbl>
              <a:tblPr firstRow="1" bandRow="1">
                <a:tableStyleId>{5C22544A-7EE6-4342-B048-85BDC9FD1C3A}</a:tableStyleId>
              </a:tblPr>
              <a:tblGrid>
                <a:gridCol w="1444626">
                  <a:extLst>
                    <a:ext uri="{9D8B030D-6E8A-4147-A177-3AD203B41FA5}">
                      <a16:colId xmlns:a16="http://schemas.microsoft.com/office/drawing/2014/main" val="20000"/>
                    </a:ext>
                  </a:extLst>
                </a:gridCol>
                <a:gridCol w="5756275">
                  <a:extLst>
                    <a:ext uri="{9D8B030D-6E8A-4147-A177-3AD203B41FA5}">
                      <a16:colId xmlns:a16="http://schemas.microsoft.com/office/drawing/2014/main" val="20001"/>
                    </a:ext>
                  </a:extLst>
                </a:gridCol>
              </a:tblGrid>
              <a:tr h="776579">
                <a:tc>
                  <a:txBody>
                    <a:bodyPr/>
                    <a:lstStyle/>
                    <a:p>
                      <a:pPr algn="ctr">
                        <a:spcBef>
                          <a:spcPts val="200"/>
                        </a:spcBef>
                        <a:spcAft>
                          <a:spcPts val="200"/>
                        </a:spcAft>
                      </a:pPr>
                      <a:r>
                        <a:rPr lang="en-US" sz="2200" b="1" dirty="0">
                          <a:effectLst/>
                          <a:latin typeface="Tahoma"/>
                          <a:ea typeface="MS Mincho"/>
                          <a:cs typeface="Tahoma"/>
                        </a:rPr>
                        <a:t>State / Territory</a:t>
                      </a:r>
                      <a:endParaRPr lang="en-AU" sz="2200" b="1"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9AB"/>
                    </a:solidFill>
                  </a:tcPr>
                </a:tc>
                <a:tc>
                  <a:txBody>
                    <a:bodyPr/>
                    <a:lstStyle/>
                    <a:p>
                      <a:pPr algn="ctr">
                        <a:spcBef>
                          <a:spcPts val="200"/>
                        </a:spcBef>
                        <a:spcAft>
                          <a:spcPts val="200"/>
                        </a:spcAft>
                      </a:pPr>
                      <a:r>
                        <a:rPr lang="en-US" sz="2200" b="1" dirty="0">
                          <a:effectLst/>
                          <a:latin typeface="Tahoma"/>
                          <a:ea typeface="MS Mincho"/>
                          <a:cs typeface="Tahoma"/>
                        </a:rPr>
                        <a:t>Department and Website</a:t>
                      </a:r>
                      <a:endParaRPr lang="en-AU" sz="2200" b="1"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432000">
                <a:tc rowSpan="2">
                  <a:txBody>
                    <a:bodyPr/>
                    <a:lstStyle/>
                    <a:p>
                      <a:pPr algn="ctr">
                        <a:spcBef>
                          <a:spcPts val="200"/>
                        </a:spcBef>
                        <a:spcAft>
                          <a:spcPts val="200"/>
                        </a:spcAft>
                      </a:pPr>
                      <a:r>
                        <a:rPr lang="en-US" sz="2800" b="1" dirty="0">
                          <a:effectLst/>
                          <a:latin typeface="Tahoma"/>
                          <a:ea typeface="MS Mincho"/>
                          <a:cs typeface="Tahoma"/>
                        </a:rPr>
                        <a:t>ACT</a:t>
                      </a: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spcBef>
                          <a:spcPts val="200"/>
                        </a:spcBef>
                        <a:spcAft>
                          <a:spcPts val="200"/>
                        </a:spcAft>
                      </a:pPr>
                      <a:r>
                        <a:rPr lang="en-AU" sz="2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Transport Canberra and City Services</a:t>
                      </a:r>
                      <a:endParaRPr lang="en-AU" sz="2200" b="0" dirty="0">
                        <a:effectLst/>
                        <a:latin typeface="Tahoma" panose="020B0604030504040204" pitchFamily="34" charset="0"/>
                        <a:ea typeface="Tahoma" panose="020B0604030504040204" pitchFamily="34" charset="0"/>
                        <a:cs typeface="Tahoma" panose="020B060403050404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1"/>
                  </a:ext>
                </a:extLst>
              </a:tr>
              <a:tr h="432000">
                <a:tc vMerge="1">
                  <a:txBody>
                    <a:bodyPr/>
                    <a:lstStyle/>
                    <a:p>
                      <a:pPr algn="ctr">
                        <a:spcBef>
                          <a:spcPts val="200"/>
                        </a:spcBef>
                        <a:spcAft>
                          <a:spcPts val="200"/>
                        </a:spcAft>
                      </a:pPr>
                      <a:endParaRPr lang="en-AU" sz="22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r>
                        <a:rPr lang="en-AU" sz="2200" u="none" dirty="0">
                          <a:solidFill>
                            <a:schemeClr val="tx1"/>
                          </a:solidFill>
                          <a:effectLst/>
                          <a:latin typeface="Tahoma"/>
                          <a:ea typeface="MS Mincho"/>
                          <a:cs typeface="Times New Roman"/>
                        </a:rPr>
                        <a:t>http://www.tccs.act.gov.au</a:t>
                      </a:r>
                      <a:endParaRPr lang="en-AU" sz="2200" u="none" dirty="0">
                        <a:solidFill>
                          <a:schemeClr val="tx1"/>
                        </a:solidFill>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432000">
                <a:tc rowSpan="2">
                  <a:txBody>
                    <a:bodyPr/>
                    <a:lstStyle/>
                    <a:p>
                      <a:pPr algn="ctr">
                        <a:spcBef>
                          <a:spcPts val="200"/>
                        </a:spcBef>
                        <a:spcAft>
                          <a:spcPts val="200"/>
                        </a:spcAft>
                      </a:pPr>
                      <a:r>
                        <a:rPr lang="en-US" sz="2800" b="1" dirty="0">
                          <a:effectLst/>
                          <a:latin typeface="Tahoma"/>
                          <a:ea typeface="MS Mincho"/>
                          <a:cs typeface="Tahoma"/>
                        </a:rPr>
                        <a:t>NT</a:t>
                      </a: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200"/>
                        </a:spcBef>
                        <a:spcAft>
                          <a:spcPts val="200"/>
                        </a:spcAft>
                      </a:pPr>
                      <a:endParaRPr lang="en-AU" sz="22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000">
                <a:tc vMerge="1">
                  <a:txBody>
                    <a:bodyPr/>
                    <a:lstStyle/>
                    <a:p>
                      <a:pPr algn="ctr">
                        <a:spcBef>
                          <a:spcPts val="200"/>
                        </a:spcBef>
                        <a:spcAft>
                          <a:spcPts val="200"/>
                        </a:spcAft>
                      </a:pP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2200" u="none" dirty="0">
                        <a:solidFill>
                          <a:schemeClr val="tx1"/>
                        </a:solidFill>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2000">
                <a:tc rowSpan="2">
                  <a:txBody>
                    <a:bodyPr/>
                    <a:lstStyle/>
                    <a:p>
                      <a:pPr algn="ctr">
                        <a:spcBef>
                          <a:spcPts val="200"/>
                        </a:spcBef>
                        <a:spcAft>
                          <a:spcPts val="200"/>
                        </a:spcAft>
                      </a:pPr>
                      <a:r>
                        <a:rPr lang="en-US" sz="2800" b="1" dirty="0">
                          <a:effectLst/>
                          <a:latin typeface="Tahoma"/>
                          <a:ea typeface="Times New Roman"/>
                          <a:cs typeface="Tahoma"/>
                        </a:rPr>
                        <a:t>NSW</a:t>
                      </a: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spcBef>
                          <a:spcPts val="200"/>
                        </a:spcBef>
                        <a:spcAft>
                          <a:spcPts val="200"/>
                        </a:spcAft>
                      </a:pPr>
                      <a:r>
                        <a:rPr lang="en-US" sz="2200" dirty="0">
                          <a:effectLst/>
                          <a:latin typeface="Tahoma"/>
                          <a:ea typeface="Times New Roman"/>
                          <a:cs typeface="Tahoma"/>
                        </a:rPr>
                        <a:t>Roads and Maritime Services</a:t>
                      </a:r>
                      <a:endParaRPr lang="en-AU" sz="22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5"/>
                  </a:ext>
                </a:extLst>
              </a:tr>
              <a:tr h="432000">
                <a:tc vMerge="1">
                  <a:txBody>
                    <a:bodyPr/>
                    <a:lstStyle/>
                    <a:p>
                      <a:pPr algn="ctr">
                        <a:spcBef>
                          <a:spcPts val="200"/>
                        </a:spcBef>
                        <a:spcAft>
                          <a:spcPts val="200"/>
                        </a:spcAft>
                      </a:pP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r>
                        <a:rPr lang="en-AU" sz="2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rms.nsw.gov.au</a:t>
                      </a:r>
                      <a:endParaRPr lang="en-AU" sz="2200"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6"/>
                  </a:ext>
                </a:extLst>
              </a:tr>
              <a:tr h="432000">
                <a:tc rowSpan="2">
                  <a:txBody>
                    <a:bodyPr/>
                    <a:lstStyle/>
                    <a:p>
                      <a:pPr algn="ctr">
                        <a:spcBef>
                          <a:spcPts val="200"/>
                        </a:spcBef>
                        <a:spcAft>
                          <a:spcPts val="200"/>
                        </a:spcAft>
                      </a:pPr>
                      <a:r>
                        <a:rPr lang="en-US" sz="2800" b="1" dirty="0">
                          <a:effectLst/>
                          <a:latin typeface="Tahoma"/>
                          <a:ea typeface="Times New Roman"/>
                          <a:cs typeface="Tahoma"/>
                        </a:rPr>
                        <a:t>QLD</a:t>
                      </a:r>
                      <a:endParaRPr lang="en-AU" sz="28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200"/>
                        </a:spcBef>
                        <a:spcAft>
                          <a:spcPts val="200"/>
                        </a:spcAft>
                      </a:pPr>
                      <a:endParaRPr lang="en-AU" sz="22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2000">
                <a:tc vMerge="1">
                  <a:txBody>
                    <a:bodyPr/>
                    <a:lstStyle/>
                    <a:p>
                      <a:pPr algn="ctr">
                        <a:spcBef>
                          <a:spcPts val="200"/>
                        </a:spcBef>
                        <a:spcAft>
                          <a:spcPts val="200"/>
                        </a:spcAft>
                      </a:pPr>
                      <a:endParaRPr lang="en-AU" sz="20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2200"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32000">
                <a:tc rowSpan="2">
                  <a:txBody>
                    <a:bodyPr/>
                    <a:lstStyle/>
                    <a:p>
                      <a:pPr algn="ctr">
                        <a:spcBef>
                          <a:spcPts val="200"/>
                        </a:spcBef>
                        <a:spcAft>
                          <a:spcPts val="200"/>
                        </a:spcAft>
                      </a:pPr>
                      <a:r>
                        <a:rPr lang="en-US" sz="2800" b="1" dirty="0">
                          <a:effectLst/>
                          <a:latin typeface="Tahoma"/>
                          <a:ea typeface="Times New Roman"/>
                          <a:cs typeface="Tahoma"/>
                        </a:rPr>
                        <a:t>SA</a:t>
                      </a:r>
                      <a:endParaRPr lang="en-AU" sz="2800" dirty="0">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spcBef>
                          <a:spcPts val="200"/>
                        </a:spcBef>
                        <a:spcAft>
                          <a:spcPts val="200"/>
                        </a:spcAft>
                      </a:pPr>
                      <a:endParaRPr lang="en-AU" sz="2200" dirty="0">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9"/>
                  </a:ext>
                </a:extLst>
              </a:tr>
              <a:tr h="432000">
                <a:tc vMerge="1">
                  <a:txBody>
                    <a:bodyPr/>
                    <a:lstStyle/>
                    <a:p>
                      <a:pPr algn="ctr">
                        <a:spcBef>
                          <a:spcPts val="200"/>
                        </a:spcBef>
                        <a:spcAft>
                          <a:spcPts val="200"/>
                        </a:spcAft>
                      </a:pPr>
                      <a:endParaRPr lang="en-AU" sz="2800" dirty="0">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2200" u="none" dirty="0">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10"/>
                  </a:ext>
                </a:extLst>
              </a:tr>
            </a:tbl>
          </a:graphicData>
        </a:graphic>
      </p:graphicFrame>
      <p:pic>
        <p:nvPicPr>
          <p:cNvPr id="4" name="Picture 9" descr="bli_logo_letterhead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22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1"/>
          <p:cNvSpPr>
            <a:spLocks noGrp="1"/>
          </p:cNvSpPr>
          <p:nvPr>
            <p:ph type="title"/>
          </p:nvPr>
        </p:nvSpPr>
        <p:spPr bwMode="auto">
          <a:xfrm>
            <a:off x="908503" y="313417"/>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1.3.1.1 Regulations and Codes</a:t>
            </a:r>
          </a:p>
        </p:txBody>
      </p:sp>
      <p:sp>
        <p:nvSpPr>
          <p:cNvPr id="25602" name="Content Placeholder 2"/>
          <p:cNvSpPr>
            <a:spLocks noGrp="1"/>
          </p:cNvSpPr>
          <p:nvPr>
            <p:ph idx="1"/>
          </p:nvPr>
        </p:nvSpPr>
        <p:spPr bwMode="auto">
          <a:xfrm>
            <a:off x="908503" y="5062765"/>
            <a:ext cx="7261225"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In Australia, anyone who is required to work in traffic control must have appropriate traffic control training.</a:t>
            </a:r>
            <a:endParaRPr lang="en-AU" altLang="en-US" dirty="0">
              <a:latin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0230045"/>
              </p:ext>
            </p:extLst>
          </p:nvPr>
        </p:nvGraphicFramePr>
        <p:xfrm>
          <a:off x="777876" y="1525069"/>
          <a:ext cx="7200900" cy="3384000"/>
        </p:xfrm>
        <a:graphic>
          <a:graphicData uri="http://schemas.openxmlformats.org/drawingml/2006/table">
            <a:tbl>
              <a:tblPr firstRow="1" bandRow="1">
                <a:tableStyleId>{5C22544A-7EE6-4342-B048-85BDC9FD1C3A}</a:tableStyleId>
              </a:tblPr>
              <a:tblGrid>
                <a:gridCol w="1444624">
                  <a:extLst>
                    <a:ext uri="{9D8B030D-6E8A-4147-A177-3AD203B41FA5}">
                      <a16:colId xmlns:a16="http://schemas.microsoft.com/office/drawing/2014/main" val="20000"/>
                    </a:ext>
                  </a:extLst>
                </a:gridCol>
                <a:gridCol w="5756276">
                  <a:extLst>
                    <a:ext uri="{9D8B030D-6E8A-4147-A177-3AD203B41FA5}">
                      <a16:colId xmlns:a16="http://schemas.microsoft.com/office/drawing/2014/main" val="20001"/>
                    </a:ext>
                  </a:extLst>
                </a:gridCol>
              </a:tblGrid>
              <a:tr h="792000">
                <a:tc>
                  <a:txBody>
                    <a:bodyPr/>
                    <a:lstStyle/>
                    <a:p>
                      <a:pPr algn="ctr">
                        <a:spcBef>
                          <a:spcPts val="200"/>
                        </a:spcBef>
                        <a:spcAft>
                          <a:spcPts val="200"/>
                        </a:spcAft>
                      </a:pPr>
                      <a:r>
                        <a:rPr lang="en-US" sz="2200" b="1" dirty="0">
                          <a:effectLst/>
                          <a:latin typeface="Tahoma"/>
                          <a:ea typeface="MS Mincho"/>
                          <a:cs typeface="Tahoma"/>
                        </a:rPr>
                        <a:t>State / Territory</a:t>
                      </a:r>
                      <a:endParaRPr lang="en-AU" sz="2200" b="1"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9AB"/>
                    </a:solidFill>
                  </a:tcPr>
                </a:tc>
                <a:tc>
                  <a:txBody>
                    <a:bodyPr/>
                    <a:lstStyle/>
                    <a:p>
                      <a:pPr algn="ctr">
                        <a:spcBef>
                          <a:spcPts val="200"/>
                        </a:spcBef>
                        <a:spcAft>
                          <a:spcPts val="200"/>
                        </a:spcAft>
                      </a:pPr>
                      <a:r>
                        <a:rPr lang="en-US" sz="2200" b="1" dirty="0">
                          <a:effectLst/>
                          <a:latin typeface="Tahoma"/>
                          <a:ea typeface="MS Mincho"/>
                          <a:cs typeface="Tahoma"/>
                        </a:rPr>
                        <a:t>Department and Website</a:t>
                      </a:r>
                      <a:endParaRPr lang="en-AU" sz="2200" b="1" dirty="0">
                        <a:effectLst/>
                        <a:latin typeface="Tahoma"/>
                        <a:ea typeface="MS Mincho"/>
                        <a:cs typeface="Times New Roman"/>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432000">
                <a:tc rowSpan="2">
                  <a:txBody>
                    <a:bodyPr/>
                    <a:lstStyle/>
                    <a:p>
                      <a:pPr algn="ctr">
                        <a:spcBef>
                          <a:spcPts val="200"/>
                        </a:spcBef>
                        <a:spcAft>
                          <a:spcPts val="200"/>
                        </a:spcAft>
                      </a:pPr>
                      <a:r>
                        <a:rPr lang="en-US" sz="2800" b="1" dirty="0">
                          <a:solidFill>
                            <a:schemeClr val="tx1"/>
                          </a:solidFill>
                          <a:effectLst/>
                          <a:latin typeface="Tahoma"/>
                          <a:ea typeface="Times New Roman"/>
                          <a:cs typeface="Tahoma"/>
                        </a:rPr>
                        <a:t>TAS</a:t>
                      </a:r>
                      <a:endParaRPr lang="en-AU" sz="28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Bef>
                          <a:spcPts val="200"/>
                        </a:spcBef>
                        <a:spcAft>
                          <a:spcPts val="200"/>
                        </a:spcAft>
                      </a:pPr>
                      <a:endParaRPr lang="en-AU" sz="22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00">
                <a:tc vMerge="1">
                  <a:txBody>
                    <a:bodyPr/>
                    <a:lstStyle/>
                    <a:p>
                      <a:pPr algn="ctr">
                        <a:spcBef>
                          <a:spcPts val="200"/>
                        </a:spcBef>
                        <a:spcAft>
                          <a:spcPts val="200"/>
                        </a:spcAft>
                      </a:pPr>
                      <a:endParaRPr lang="en-AU" sz="28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2200" u="none"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2000">
                <a:tc rowSpan="2">
                  <a:txBody>
                    <a:bodyPr/>
                    <a:lstStyle/>
                    <a:p>
                      <a:pPr algn="ctr">
                        <a:spcBef>
                          <a:spcPts val="200"/>
                        </a:spcBef>
                        <a:spcAft>
                          <a:spcPts val="200"/>
                        </a:spcAft>
                      </a:pPr>
                      <a:r>
                        <a:rPr lang="en-US" sz="2800" b="1" dirty="0">
                          <a:solidFill>
                            <a:schemeClr val="tx1"/>
                          </a:solidFill>
                          <a:effectLst/>
                          <a:latin typeface="Tahoma"/>
                          <a:ea typeface="Times New Roman"/>
                          <a:cs typeface="Tahoma"/>
                        </a:rPr>
                        <a:t>VIC</a:t>
                      </a:r>
                      <a:endParaRPr lang="en-AU" sz="16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14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3"/>
                  </a:ext>
                </a:extLst>
              </a:tr>
              <a:tr h="432000">
                <a:tc vMerge="1">
                  <a:txBody>
                    <a:bodyPr/>
                    <a:lstStyle/>
                    <a:p>
                      <a:pPr algn="ctr">
                        <a:spcBef>
                          <a:spcPts val="200"/>
                        </a:spcBef>
                        <a:spcAft>
                          <a:spcPts val="200"/>
                        </a:spcAft>
                      </a:pPr>
                      <a:endParaRPr lang="en-AU" sz="12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1400" u="none"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extLst>
                  <a:ext uri="{0D108BD9-81ED-4DB2-BD59-A6C34878D82A}">
                    <a16:rowId xmlns:a16="http://schemas.microsoft.com/office/drawing/2014/main" val="10004"/>
                  </a:ext>
                </a:extLst>
              </a:tr>
              <a:tr h="432000">
                <a:tc rowSpan="2">
                  <a:txBody>
                    <a:bodyPr/>
                    <a:lstStyle/>
                    <a:p>
                      <a:pPr algn="ctr">
                        <a:spcBef>
                          <a:spcPts val="200"/>
                        </a:spcBef>
                        <a:spcAft>
                          <a:spcPts val="200"/>
                        </a:spcAft>
                      </a:pPr>
                      <a:r>
                        <a:rPr lang="en-US" sz="2800" b="1" dirty="0">
                          <a:solidFill>
                            <a:schemeClr val="tx1"/>
                          </a:solidFill>
                          <a:effectLst/>
                          <a:latin typeface="Tahoma"/>
                          <a:ea typeface="Times New Roman"/>
                          <a:cs typeface="Tahoma"/>
                        </a:rPr>
                        <a:t>WA</a:t>
                      </a:r>
                      <a:endParaRPr lang="en-AU" sz="16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14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2000">
                <a:tc vMerge="1">
                  <a:txBody>
                    <a:bodyPr/>
                    <a:lstStyle/>
                    <a:p>
                      <a:pPr algn="ctr">
                        <a:spcBef>
                          <a:spcPts val="200"/>
                        </a:spcBef>
                        <a:spcAft>
                          <a:spcPts val="200"/>
                        </a:spcAft>
                      </a:pPr>
                      <a:endParaRPr lang="en-AU" sz="1200"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200"/>
                        </a:spcBef>
                        <a:spcAft>
                          <a:spcPts val="200"/>
                        </a:spcAft>
                        <a:buClrTx/>
                        <a:buSzTx/>
                        <a:buFontTx/>
                        <a:buNone/>
                        <a:tabLst/>
                        <a:defRPr/>
                      </a:pPr>
                      <a:endParaRPr lang="en-AU" sz="1400" u="none" dirty="0">
                        <a:solidFill>
                          <a:schemeClr val="tx1"/>
                        </a:solidFill>
                        <a:effectLst/>
                        <a:latin typeface="Tahoma"/>
                        <a:ea typeface="MS Mincho"/>
                        <a:cs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6" name="Picture 9" descr="bli_logo_letterhead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14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itle 1"/>
          <p:cNvSpPr>
            <a:spLocks noGrp="1"/>
          </p:cNvSpPr>
          <p:nvPr>
            <p:ph type="title"/>
          </p:nvPr>
        </p:nvSpPr>
        <p:spPr bwMode="auto">
          <a:xfrm>
            <a:off x="817788" y="4151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1.3.2 Operations Documentation</a:t>
            </a:r>
          </a:p>
        </p:txBody>
      </p:sp>
      <p:sp>
        <p:nvSpPr>
          <p:cNvPr id="27650" name="Content Placeholder 2"/>
          <p:cNvSpPr>
            <a:spLocks noGrp="1"/>
          </p:cNvSpPr>
          <p:nvPr>
            <p:ph idx="1"/>
          </p:nvPr>
        </p:nvSpPr>
        <p:spPr bwMode="auto">
          <a:xfrm>
            <a:off x="817789" y="1284288"/>
            <a:ext cx="7261225"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Before starting your work you need to make sure you have access to all operations documentation for the job. </a:t>
            </a:r>
            <a:endParaRPr lang="en-AU" altLang="en-US" dirty="0">
              <a:latin typeface="Tahoma" pitchFamily="34" charset="0"/>
              <a:cs typeface="Tahoma" pitchFamily="34" charset="0"/>
            </a:endParaRPr>
          </a:p>
        </p:txBody>
      </p:sp>
      <p:pic>
        <p:nvPicPr>
          <p:cNvPr id="27651" name="Picture 2" descr="RIIWHS205D 1.3.2 PP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7702" y="2549979"/>
            <a:ext cx="6121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1291" y="111856"/>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2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le 1"/>
          <p:cNvSpPr>
            <a:spLocks noGrp="1"/>
          </p:cNvSpPr>
          <p:nvPr>
            <p:ph type="title"/>
          </p:nvPr>
        </p:nvSpPr>
        <p:spPr bwMode="auto">
          <a:xfrm>
            <a:off x="841375" y="5950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1.3.3 How to Keep Everyone Safe</a:t>
            </a:r>
          </a:p>
        </p:txBody>
      </p:sp>
      <p:sp>
        <p:nvSpPr>
          <p:cNvPr id="29698" name="Content Placeholder 2"/>
          <p:cNvSpPr>
            <a:spLocks noGrp="1"/>
          </p:cNvSpPr>
          <p:nvPr>
            <p:ph idx="1"/>
          </p:nvPr>
        </p:nvSpPr>
        <p:spPr bwMode="auto">
          <a:xfrm>
            <a:off x="841375" y="1560513"/>
            <a:ext cx="7261225" cy="256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 duty of care.</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Follow your instructions.</a:t>
            </a:r>
            <a:endParaRPr lang="en-AU" altLang="en-US" dirty="0">
              <a:latin typeface="Tahoma" pitchFamily="34" charset="0"/>
            </a:endParaRPr>
          </a:p>
          <a:p>
            <a:pPr marL="539750" lvl="1" indent="-341313">
              <a:spcBef>
                <a:spcPts val="438"/>
              </a:spcBef>
              <a:buSzTx/>
            </a:pPr>
            <a:r>
              <a:rPr lang="en-US" altLang="en-US" dirty="0">
                <a:latin typeface="Tahoma" pitchFamily="34" charset="0"/>
              </a:rPr>
              <a:t>Follow all workplace rules.</a:t>
            </a:r>
            <a:endParaRPr lang="en-AU" altLang="en-US" dirty="0">
              <a:latin typeface="Tahoma" pitchFamily="34" charset="0"/>
            </a:endParaRPr>
          </a:p>
          <a:p>
            <a:pPr marL="539750" lvl="1" indent="-341313">
              <a:spcBef>
                <a:spcPts val="438"/>
              </a:spcBef>
              <a:buSzTx/>
            </a:pPr>
            <a:r>
              <a:rPr lang="en-US" altLang="en-US" dirty="0">
                <a:latin typeface="Tahoma" pitchFamily="34" charset="0"/>
              </a:rPr>
              <a:t>Make sure all equipment is safe to use.</a:t>
            </a:r>
            <a:endParaRPr lang="en-AU" altLang="en-US" dirty="0">
              <a:latin typeface="Tahoma" pitchFamily="34" charset="0"/>
            </a:endParaRPr>
          </a:p>
          <a:p>
            <a:pPr marL="539750" lvl="1" indent="-341313">
              <a:spcBef>
                <a:spcPts val="438"/>
              </a:spcBef>
              <a:buSzTx/>
            </a:pPr>
            <a:r>
              <a:rPr lang="en-US" altLang="en-US" dirty="0">
                <a:latin typeface="Tahoma" pitchFamily="34" charset="0"/>
              </a:rPr>
              <a:t>Carry out your work safely.</a:t>
            </a:r>
            <a:endParaRPr lang="en-AU" altLang="en-US" dirty="0">
              <a:latin typeface="Tahoma" pitchFamily="34" charset="0"/>
            </a:endParaRPr>
          </a:p>
          <a:p>
            <a:pPr marL="539750" lvl="1" indent="-341313">
              <a:spcBef>
                <a:spcPts val="438"/>
              </a:spcBef>
              <a:buSzTx/>
            </a:pPr>
            <a:r>
              <a:rPr lang="en-US" altLang="en-US" dirty="0">
                <a:latin typeface="Tahoma" pitchFamily="34" charset="0"/>
              </a:rPr>
              <a:t>Report any problems.</a:t>
            </a:r>
            <a:endParaRPr lang="en-AU" altLang="en-US" dirty="0">
              <a:latin typeface="Tahoma" pitchFamily="34" charset="0"/>
            </a:endParaRPr>
          </a:p>
        </p:txBody>
      </p:sp>
      <p:pic>
        <p:nvPicPr>
          <p:cNvPr id="29699" name="Picture 4" descr="Construction Group Worker talking with emergency response officer"/>
          <p:cNvPicPr>
            <a:picLocks noChangeAspect="1" noChangeArrowheads="1"/>
          </p:cNvPicPr>
          <p:nvPr/>
        </p:nvPicPr>
        <p:blipFill>
          <a:blip r:embed="rId3" cstate="print">
            <a:extLst>
              <a:ext uri="{28A0092B-C50C-407E-A947-70E740481C1C}">
                <a14:useLocalDpi xmlns:a14="http://schemas.microsoft.com/office/drawing/2010/main" val="0"/>
              </a:ext>
            </a:extLst>
          </a:blip>
          <a:srcRect r="20660"/>
          <a:stretch>
            <a:fillRect/>
          </a:stretch>
        </p:blipFill>
        <p:spPr bwMode="auto">
          <a:xfrm>
            <a:off x="6070600" y="4402138"/>
            <a:ext cx="287972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
          <p:cNvSpPr>
            <a:spLocks noChangeArrowheads="1"/>
          </p:cNvSpPr>
          <p:nvPr/>
        </p:nvSpPr>
        <p:spPr bwMode="auto">
          <a:xfrm>
            <a:off x="1059090" y="44021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If you think something is dangerous tell your boss or supervisor as soon as possible.</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880" y="16806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577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itle 1"/>
          <p:cNvSpPr>
            <a:spLocks noGrp="1"/>
          </p:cNvSpPr>
          <p:nvPr>
            <p:ph type="title"/>
          </p:nvPr>
        </p:nvSpPr>
        <p:spPr bwMode="auto">
          <a:xfrm>
            <a:off x="678089" y="9652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1.3.3 How to Keep Everyone Safe</a:t>
            </a:r>
          </a:p>
        </p:txBody>
      </p:sp>
      <p:sp>
        <p:nvSpPr>
          <p:cNvPr id="31746" name="Content Placeholder 2"/>
          <p:cNvSpPr>
            <a:spLocks noGrp="1"/>
          </p:cNvSpPr>
          <p:nvPr>
            <p:ph idx="1"/>
          </p:nvPr>
        </p:nvSpPr>
        <p:spPr bwMode="auto">
          <a:xfrm>
            <a:off x="558347" y="2416968"/>
            <a:ext cx="7261225" cy="2513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Your worksite will also have instructions for working safely including:</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Emergency procedures.</a:t>
            </a:r>
            <a:endParaRPr lang="en-AU" altLang="en-US" dirty="0">
              <a:latin typeface="Tahoma" pitchFamily="34" charset="0"/>
            </a:endParaRPr>
          </a:p>
          <a:p>
            <a:pPr marL="539750" lvl="1" indent="-341313">
              <a:spcBef>
                <a:spcPts val="438"/>
              </a:spcBef>
              <a:buSzTx/>
            </a:pPr>
            <a:r>
              <a:rPr lang="en-US" altLang="en-US" dirty="0">
                <a:latin typeface="Tahoma" pitchFamily="34" charset="0"/>
              </a:rPr>
              <a:t>Safe work practices.</a:t>
            </a:r>
            <a:endParaRPr lang="en-AU" altLang="en-US" dirty="0">
              <a:latin typeface="Tahoma" pitchFamily="34" charset="0"/>
            </a:endParaRPr>
          </a:p>
          <a:p>
            <a:pPr marL="539750" lvl="1" indent="-341313">
              <a:spcBef>
                <a:spcPts val="438"/>
              </a:spcBef>
              <a:buSzTx/>
            </a:pPr>
            <a:r>
              <a:rPr lang="en-US" altLang="en-US" dirty="0">
                <a:latin typeface="Tahoma" pitchFamily="34" charset="0"/>
              </a:rPr>
              <a:t>Personal protective clothing and equipment.</a:t>
            </a:r>
            <a:endParaRPr lang="en-AU" altLang="en-US" dirty="0">
              <a:latin typeface="Tahoma" pitchFamily="34" charset="0"/>
            </a:endParaRPr>
          </a:p>
          <a:p>
            <a:pPr marL="539750" lvl="1" indent="-341313">
              <a:spcBef>
                <a:spcPts val="438"/>
              </a:spcBef>
              <a:buSzTx/>
            </a:pPr>
            <a:r>
              <a:rPr lang="en-US" altLang="en-US" dirty="0">
                <a:latin typeface="Tahoma" pitchFamily="34" charset="0"/>
              </a:rPr>
              <a:t>Safe use of tools and equipment.</a:t>
            </a:r>
            <a:endParaRPr lang="en-AU" altLang="en-US" dirty="0">
              <a:latin typeface="Tahoma" pitchFamily="34" charset="0"/>
            </a:endParaRPr>
          </a:p>
        </p:txBody>
      </p:sp>
      <p:pic>
        <p:nvPicPr>
          <p:cNvPr id="31747" name="Picture 5" descr="C:\Users\Safe Work\Desktop\RIIMPO320D Pics\Generic emergency procedure folder 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7268" y="3918857"/>
            <a:ext cx="2156732" cy="182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46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itle 1"/>
          <p:cNvSpPr>
            <a:spLocks noGrp="1"/>
          </p:cNvSpPr>
          <p:nvPr>
            <p:ph type="title"/>
          </p:nvPr>
        </p:nvSpPr>
        <p:spPr bwMode="auto">
          <a:xfrm>
            <a:off x="1015545" y="571758"/>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 Work Instructions</a:t>
            </a:r>
          </a:p>
        </p:txBody>
      </p:sp>
      <p:sp>
        <p:nvSpPr>
          <p:cNvPr id="18435" name="Content Placeholder 2"/>
          <p:cNvSpPr>
            <a:spLocks noGrp="1"/>
          </p:cNvSpPr>
          <p:nvPr>
            <p:ph idx="1"/>
          </p:nvPr>
        </p:nvSpPr>
        <p:spPr bwMode="auto">
          <a:xfrm>
            <a:off x="1091746" y="1460046"/>
            <a:ext cx="7261225" cy="37242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buFont typeface="Arial" charset="0"/>
              <a:buNone/>
              <a:defRPr/>
            </a:pPr>
            <a:r>
              <a:rPr lang="en-US" altLang="en-US" dirty="0">
                <a:latin typeface="Tahoma" pitchFamily="34" charset="0"/>
                <a:cs typeface="Tahoma" pitchFamily="34" charset="0"/>
              </a:rPr>
              <a:t>Make sure you have everything about the job written down before you start. </a:t>
            </a:r>
            <a:endParaRPr lang="en-AU" altLang="en-US" dirty="0">
              <a:latin typeface="Tahoma" pitchFamily="34" charset="0"/>
              <a:cs typeface="Tahoma" pitchFamily="34" charset="0"/>
            </a:endParaRPr>
          </a:p>
          <a:p>
            <a:pPr marL="539750" lvl="1" indent="-341313">
              <a:spcBef>
                <a:spcPts val="438"/>
              </a:spcBef>
              <a:buSzTx/>
              <a:defRPr/>
            </a:pPr>
            <a:r>
              <a:rPr lang="en-US" altLang="en-US" dirty="0">
                <a:latin typeface="Tahoma" pitchFamily="34" charset="0"/>
                <a:cs typeface="Tahoma" pitchFamily="34" charset="0"/>
              </a:rPr>
              <a:t>What you will be doing. </a:t>
            </a:r>
            <a:endParaRPr lang="en-AU" altLang="en-US" dirty="0">
              <a:latin typeface="Tahoma" pitchFamily="34" charset="0"/>
              <a:cs typeface="Tahoma" pitchFamily="34" charset="0"/>
            </a:endParaRPr>
          </a:p>
          <a:p>
            <a:pPr marL="539750" lvl="1" indent="-341313">
              <a:spcBef>
                <a:spcPts val="438"/>
              </a:spcBef>
              <a:buSzTx/>
              <a:defRPr/>
            </a:pPr>
            <a:r>
              <a:rPr lang="en-US" altLang="en-US" dirty="0">
                <a:latin typeface="Tahoma" pitchFamily="34" charset="0"/>
                <a:cs typeface="Tahoma" pitchFamily="34" charset="0"/>
              </a:rPr>
              <a:t>How you will be doing it. </a:t>
            </a:r>
            <a:endParaRPr lang="en-AU" altLang="en-US" dirty="0">
              <a:latin typeface="Tahoma" pitchFamily="34" charset="0"/>
              <a:cs typeface="Tahoma" pitchFamily="34" charset="0"/>
            </a:endParaRPr>
          </a:p>
          <a:p>
            <a:pPr marL="539750" lvl="1" indent="-341313">
              <a:spcBef>
                <a:spcPts val="438"/>
              </a:spcBef>
              <a:buSzTx/>
              <a:defRPr/>
            </a:pPr>
            <a:r>
              <a:rPr lang="en-US" altLang="en-US" dirty="0">
                <a:latin typeface="Tahoma" pitchFamily="34" charset="0"/>
                <a:cs typeface="Tahoma" pitchFamily="34" charset="0"/>
              </a:rPr>
              <a:t>What equipment you will be using.</a:t>
            </a:r>
          </a:p>
          <a:p>
            <a:pPr indent="-341563">
              <a:spcBef>
                <a:spcPts val="438"/>
              </a:spcBef>
              <a:buFont typeface="Arial" charset="0"/>
              <a:buNone/>
              <a:defRPr/>
            </a:pPr>
            <a:endParaRPr lang="en-US" altLang="en-US" dirty="0">
              <a:latin typeface="Tahoma" pitchFamily="34" charset="0"/>
              <a:cs typeface="Tahoma" pitchFamily="34" charset="0"/>
            </a:endParaRPr>
          </a:p>
          <a:p>
            <a:pPr indent="-341563">
              <a:spcBef>
                <a:spcPts val="438"/>
              </a:spcBef>
              <a:buFont typeface="Arial" charset="0"/>
              <a:buNone/>
              <a:defRPr/>
            </a:pPr>
            <a:r>
              <a:rPr lang="en-US" altLang="en-US" dirty="0">
                <a:solidFill>
                  <a:prstClr val="black"/>
                </a:solidFill>
                <a:latin typeface="Tahoma" pitchFamily="34" charset="0"/>
                <a:cs typeface="Tahoma" pitchFamily="34" charset="0"/>
              </a:rPr>
              <a:t>Make sure you have all of the details about where you will be working. </a:t>
            </a:r>
            <a:endParaRPr lang="en-AU" altLang="en-US" dirty="0">
              <a:solidFill>
                <a:prstClr val="black"/>
              </a:solidFill>
              <a:latin typeface="Tahoma" pitchFamily="34" charset="0"/>
              <a:cs typeface="Tahoma" pitchFamily="34" charset="0"/>
            </a:endParaRPr>
          </a:p>
          <a:p>
            <a:pPr indent="-341563">
              <a:spcBef>
                <a:spcPts val="438"/>
              </a:spcBef>
              <a:buFont typeface="Arial" charset="0"/>
              <a:buNone/>
              <a:defRPr/>
            </a:pPr>
            <a:endParaRPr lang="en-AU" altLang="en-US" dirty="0">
              <a:latin typeface="Tahoma" pitchFamily="34" charset="0"/>
              <a:cs typeface="Tahoma" pitchFamily="34" charset="0"/>
            </a:endParaRPr>
          </a:p>
        </p:txBody>
      </p:sp>
      <p:pic>
        <p:nvPicPr>
          <p:cNvPr id="33795" name="Picture 6" descr="road works traffic control management stop slow bat backhoe loader lollypop_stop_sign"/>
          <p:cNvPicPr>
            <a:picLocks noChangeAspect="1" noChangeArrowheads="1"/>
          </p:cNvPicPr>
          <p:nvPr/>
        </p:nvPicPr>
        <p:blipFill>
          <a:blip r:embed="rId3" cstate="print">
            <a:extLst>
              <a:ext uri="{28A0092B-C50C-407E-A947-70E740481C1C}">
                <a14:useLocalDpi xmlns:a14="http://schemas.microsoft.com/office/drawing/2010/main" val="0"/>
              </a:ext>
            </a:extLst>
          </a:blip>
          <a:srcRect r="12064"/>
          <a:stretch>
            <a:fillRect/>
          </a:stretch>
        </p:blipFill>
        <p:spPr bwMode="auto">
          <a:xfrm>
            <a:off x="6067425" y="4624388"/>
            <a:ext cx="28797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ChangeArrowheads="1"/>
          </p:cNvSpPr>
          <p:nvPr/>
        </p:nvSpPr>
        <p:spPr bwMode="auto">
          <a:xfrm>
            <a:off x="1091746" y="4793343"/>
            <a:ext cx="3887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FontTx/>
              <a:buBlip>
                <a:blip r:embed="rId4"/>
              </a:buBlip>
            </a:pPr>
            <a:r>
              <a:rPr lang="en-US" altLang="en-US" dirty="0">
                <a:solidFill>
                  <a:srgbClr val="000000"/>
                </a:solidFill>
                <a:latin typeface="Tahoma" pitchFamily="34" charset="0"/>
                <a:cs typeface="Tahoma" pitchFamily="34" charset="0"/>
              </a:rPr>
              <a:t>Information about the site, weather, hazards and traffic conditions.</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218" y="158070"/>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462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Title 1"/>
          <p:cNvSpPr>
            <a:spLocks noGrp="1"/>
          </p:cNvSpPr>
          <p:nvPr>
            <p:ph type="title"/>
          </p:nvPr>
        </p:nvSpPr>
        <p:spPr bwMode="auto">
          <a:xfrm>
            <a:off x="1004661" y="3302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 Work Instructions</a:t>
            </a:r>
          </a:p>
        </p:txBody>
      </p:sp>
      <p:sp>
        <p:nvSpPr>
          <p:cNvPr id="35842" name="Content Placeholder 2"/>
          <p:cNvSpPr>
            <a:spLocks noGrp="1"/>
          </p:cNvSpPr>
          <p:nvPr>
            <p:ph idx="1"/>
          </p:nvPr>
        </p:nvSpPr>
        <p:spPr bwMode="auto">
          <a:xfrm>
            <a:off x="1124403" y="1407433"/>
            <a:ext cx="7261225"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 will need to be clear about your role:</a:t>
            </a:r>
            <a:endParaRPr lang="en-AU" altLang="en-US" dirty="0">
              <a:latin typeface="Tahoma" pitchFamily="34" charset="0"/>
              <a:cs typeface="Tahoma" pitchFamily="34" charset="0"/>
            </a:endParaRPr>
          </a:p>
        </p:txBody>
      </p:sp>
      <p:pic>
        <p:nvPicPr>
          <p:cNvPr id="35843" name="Picture 4" descr="\\192.168.113.1\Production\Projects 2014\Streamlined Resources\3 DTP - In progress\RIIWHS205D Stop slow bat\RIIWHS205D Smart art\RIIWHS205D 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961" y="1927225"/>
            <a:ext cx="72739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3251" y="14867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13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itle 1"/>
          <p:cNvSpPr>
            <a:spLocks noGrp="1"/>
          </p:cNvSpPr>
          <p:nvPr>
            <p:ph type="title"/>
          </p:nvPr>
        </p:nvSpPr>
        <p:spPr bwMode="auto">
          <a:xfrm>
            <a:off x="297089" y="333829"/>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dirty="0">
                <a:latin typeface="Tahoma" pitchFamily="34" charset="0"/>
                <a:cs typeface="Tahoma" pitchFamily="34" charset="0"/>
              </a:rPr>
              <a:t>1.4 Work Instructions</a:t>
            </a:r>
          </a:p>
        </p:txBody>
      </p:sp>
      <p:sp>
        <p:nvSpPr>
          <p:cNvPr id="37890" name="Content Placeholder 2"/>
          <p:cNvSpPr>
            <a:spLocks noGrp="1"/>
          </p:cNvSpPr>
          <p:nvPr>
            <p:ph idx="1"/>
          </p:nvPr>
        </p:nvSpPr>
        <p:spPr bwMode="auto">
          <a:xfrm>
            <a:off x="482147" y="1284288"/>
            <a:ext cx="7261225" cy="288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 also need to make sure you have all of the details about the kind of work you will be doing.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Wearing approved high visibility clothing.</a:t>
            </a:r>
            <a:endParaRPr lang="en-AU" altLang="en-US" dirty="0">
              <a:latin typeface="Tahoma" pitchFamily="34" charset="0"/>
            </a:endParaRPr>
          </a:p>
          <a:p>
            <a:pPr marL="539750" lvl="1" indent="-341313">
              <a:spcBef>
                <a:spcPts val="438"/>
              </a:spcBef>
              <a:buSzTx/>
            </a:pPr>
            <a:r>
              <a:rPr lang="en-US" altLang="en-US" dirty="0">
                <a:latin typeface="Tahoma" pitchFamily="34" charset="0"/>
              </a:rPr>
              <a:t>Use and placement of warning signs.</a:t>
            </a:r>
            <a:endParaRPr lang="en-AU" altLang="en-US" dirty="0">
              <a:latin typeface="Tahoma" pitchFamily="34" charset="0"/>
            </a:endParaRPr>
          </a:p>
          <a:p>
            <a:pPr marL="539750" lvl="1" indent="-341313">
              <a:spcBef>
                <a:spcPts val="438"/>
              </a:spcBef>
              <a:buSzTx/>
            </a:pPr>
            <a:r>
              <a:rPr lang="en-US" altLang="en-US" dirty="0">
                <a:latin typeface="Tahoma" pitchFamily="34" charset="0"/>
              </a:rPr>
              <a:t>Safe approach speeds up to 60 km/h.</a:t>
            </a:r>
            <a:endParaRPr lang="en-AU" altLang="en-US" dirty="0">
              <a:latin typeface="Tahoma" pitchFamily="34" charset="0"/>
            </a:endParaRPr>
          </a:p>
          <a:p>
            <a:pPr marL="539750" lvl="1" indent="-341313">
              <a:spcBef>
                <a:spcPts val="438"/>
              </a:spcBef>
              <a:buSzTx/>
            </a:pPr>
            <a:r>
              <a:rPr lang="en-US" altLang="en-US" dirty="0">
                <a:latin typeface="Tahoma" pitchFamily="34" charset="0"/>
              </a:rPr>
              <a:t>Safe distances from approaching traffic and work area.</a:t>
            </a:r>
            <a:endParaRPr lang="en-AU" altLang="en-US" dirty="0">
              <a:latin typeface="Tahoma" pitchFamily="34" charset="0"/>
            </a:endParaRPr>
          </a:p>
        </p:txBody>
      </p:sp>
      <p:pic>
        <p:nvPicPr>
          <p:cNvPr id="37891" name="Picture 1" descr="2-2-2-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759" y="4326392"/>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1480" y="30585"/>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1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Title 1"/>
          <p:cNvSpPr>
            <a:spLocks noGrp="1"/>
          </p:cNvSpPr>
          <p:nvPr>
            <p:ph type="title"/>
          </p:nvPr>
        </p:nvSpPr>
        <p:spPr bwMode="auto">
          <a:xfrm>
            <a:off x="982889" y="791028"/>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 Work Instructions</a:t>
            </a:r>
          </a:p>
        </p:txBody>
      </p:sp>
      <p:sp>
        <p:nvSpPr>
          <p:cNvPr id="39938" name="Content Placeholder 2"/>
          <p:cNvSpPr>
            <a:spLocks noGrp="1"/>
          </p:cNvSpPr>
          <p:nvPr>
            <p:ph idx="1"/>
          </p:nvPr>
        </p:nvSpPr>
        <p:spPr bwMode="auto">
          <a:xfrm>
            <a:off x="1167947" y="1960790"/>
            <a:ext cx="7261225" cy="2144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Communication practices.</a:t>
            </a:r>
            <a:endParaRPr lang="en-AU" altLang="en-US" dirty="0">
              <a:latin typeface="Tahoma" pitchFamily="34" charset="0"/>
            </a:endParaRPr>
          </a:p>
          <a:p>
            <a:pPr marL="539750" lvl="1" indent="-341313">
              <a:spcBef>
                <a:spcPts val="438"/>
              </a:spcBef>
              <a:buSzTx/>
            </a:pPr>
            <a:r>
              <a:rPr lang="en-US" altLang="en-US" dirty="0">
                <a:latin typeface="Tahoma" pitchFamily="34" charset="0"/>
              </a:rPr>
              <a:t>Best positioning for visibility and line of sight.</a:t>
            </a:r>
            <a:endParaRPr lang="en-AU" altLang="en-US" dirty="0">
              <a:latin typeface="Tahoma" pitchFamily="34" charset="0"/>
            </a:endParaRPr>
          </a:p>
          <a:p>
            <a:pPr marL="539750" lvl="1" indent="-341313">
              <a:spcBef>
                <a:spcPts val="438"/>
              </a:spcBef>
              <a:buSzTx/>
            </a:pPr>
            <a:r>
              <a:rPr lang="en-US" altLang="en-US" dirty="0">
                <a:latin typeface="Tahoma" pitchFamily="34" charset="0"/>
              </a:rPr>
              <a:t>Having a clear escape path.</a:t>
            </a:r>
            <a:endParaRPr lang="en-AU" altLang="en-US" dirty="0">
              <a:latin typeface="Tahoma" pitchFamily="34" charset="0"/>
            </a:endParaRPr>
          </a:p>
          <a:p>
            <a:pPr marL="539750" lvl="1" indent="-341313">
              <a:spcBef>
                <a:spcPts val="438"/>
              </a:spcBef>
              <a:buSzTx/>
            </a:pPr>
            <a:r>
              <a:rPr lang="en-US" altLang="en-US" dirty="0">
                <a:latin typeface="Tahoma" pitchFamily="34" charset="0"/>
              </a:rPr>
              <a:t>Taking frequent rest breaks.</a:t>
            </a:r>
            <a:endParaRPr lang="en-AU" altLang="en-US" dirty="0">
              <a:latin typeface="Tahoma" pitchFamily="34" charset="0"/>
            </a:endParaRPr>
          </a:p>
          <a:p>
            <a:pPr marL="539750" lvl="1" indent="-341313">
              <a:spcBef>
                <a:spcPts val="438"/>
              </a:spcBef>
              <a:buSzTx/>
            </a:pPr>
            <a:r>
              <a:rPr lang="en-US" altLang="en-US" dirty="0">
                <a:latin typeface="Tahoma" pitchFamily="34" charset="0"/>
              </a:rPr>
              <a:t>Training requirements.</a:t>
            </a:r>
            <a:endParaRPr lang="en-AU" altLang="en-US" dirty="0">
              <a:latin typeface="Tahoma" pitchFamily="34" charset="0"/>
            </a:endParaRPr>
          </a:p>
        </p:txBody>
      </p:sp>
      <p:pic>
        <p:nvPicPr>
          <p:cNvPr id="1028" name="Picture 4" descr="3Dmax communication tal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9778" y="5007894"/>
            <a:ext cx="2880000" cy="161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333" y="184540"/>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02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itle 1"/>
          <p:cNvSpPr>
            <a:spLocks noGrp="1"/>
          </p:cNvSpPr>
          <p:nvPr>
            <p:ph type="title"/>
          </p:nvPr>
        </p:nvSpPr>
        <p:spPr bwMode="auto">
          <a:xfrm>
            <a:off x="808718" y="31205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1.4.1 Reading and Checking Your Work Instructions</a:t>
            </a:r>
          </a:p>
        </p:txBody>
      </p:sp>
      <p:sp>
        <p:nvSpPr>
          <p:cNvPr id="41986" name="Content Placeholder 2"/>
          <p:cNvSpPr>
            <a:spLocks noGrp="1"/>
          </p:cNvSpPr>
          <p:nvPr>
            <p:ph idx="1"/>
          </p:nvPr>
        </p:nvSpPr>
        <p:spPr bwMode="auto">
          <a:xfrm>
            <a:off x="808718" y="1494574"/>
            <a:ext cx="7261225" cy="283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All work needs to follow worksite, environment and company safety procedures.</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Procedures help to make sure that all work is: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Done in a safe way, without damaging equipment or putting people in unsafe situations. </a:t>
            </a:r>
            <a:endParaRPr lang="en-AU" altLang="en-US" dirty="0">
              <a:latin typeface="Tahoma" pitchFamily="34" charset="0"/>
            </a:endParaRPr>
          </a:p>
        </p:txBody>
      </p:sp>
      <p:pic>
        <p:nvPicPr>
          <p:cNvPr id="41987" name="Picture 4" descr="worker clipboard hard hat ppe vest write read 1251669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2763" y="4337050"/>
            <a:ext cx="20780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
          <p:cNvSpPr>
            <a:spLocks noChangeArrowheads="1"/>
          </p:cNvSpPr>
          <p:nvPr/>
        </p:nvSpPr>
        <p:spPr bwMode="auto">
          <a:xfrm>
            <a:off x="895804" y="4226719"/>
            <a:ext cx="4713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SzPct val="100000"/>
              <a:buFontTx/>
              <a:buBlip>
                <a:blip r:embed="rId4"/>
              </a:buBlip>
            </a:pPr>
            <a:r>
              <a:rPr lang="en-US" altLang="en-US" dirty="0">
                <a:solidFill>
                  <a:srgbClr val="000000"/>
                </a:solidFill>
                <a:latin typeface="Tahoma" pitchFamily="34" charset="0"/>
                <a:cs typeface="Tahoma" pitchFamily="34" charset="0"/>
              </a:rPr>
              <a:t>Done in the correct order and </a:t>
            </a:r>
            <a:r>
              <a:rPr lang="en-US" altLang="en-US" dirty="0" err="1">
                <a:solidFill>
                  <a:srgbClr val="000000"/>
                </a:solidFill>
                <a:latin typeface="Tahoma" pitchFamily="34" charset="0"/>
                <a:cs typeface="Tahoma" pitchFamily="34" charset="0"/>
              </a:rPr>
              <a:t>doesn</a:t>
            </a:r>
            <a:r>
              <a:rPr lang="en-AU" altLang="en-US" dirty="0">
                <a:solidFill>
                  <a:srgbClr val="000000"/>
                </a:solidFill>
                <a:latin typeface="Tahoma" pitchFamily="34" charset="0"/>
                <a:cs typeface="Tahoma" pitchFamily="34" charset="0"/>
              </a:rPr>
              <a:t>’</a:t>
            </a:r>
            <a:r>
              <a:rPr lang="en-US" altLang="ja-JP" dirty="0">
                <a:solidFill>
                  <a:srgbClr val="000000"/>
                </a:solidFill>
                <a:latin typeface="Tahoma" pitchFamily="34" charset="0"/>
                <a:cs typeface="Tahoma" pitchFamily="34" charset="0"/>
              </a:rPr>
              <a:t>t interrupt or get in the way of other work that is happening on the site. </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355" y="2449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004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1069975" y="717550"/>
            <a:ext cx="7261225" cy="1470025"/>
          </a:xfrm>
          <a:prstGeom prst="roundRect">
            <a:avLst>
              <a:gd name="adj" fmla="val 20542"/>
            </a:avLst>
          </a:prstGeom>
          <a:noFill/>
          <a:ln w="38100" cmpd="sng">
            <a:solidFill>
              <a:srgbClr val="1069A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146" name="Title 1"/>
          <p:cNvSpPr>
            <a:spLocks noGrp="1"/>
          </p:cNvSpPr>
          <p:nvPr>
            <p:ph type="ctrTitle"/>
          </p:nvPr>
        </p:nvSpPr>
        <p:spPr bwMode="auto">
          <a:xfrm>
            <a:off x="1069974" y="717549"/>
            <a:ext cx="7261225"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b="1" dirty="0">
                <a:latin typeface="Tahoma" pitchFamily="34" charset="0"/>
                <a:cs typeface="Tahoma" pitchFamily="34" charset="0"/>
              </a:rPr>
              <a:t>Section 1:</a:t>
            </a:r>
            <a:br>
              <a:rPr lang="en-US" altLang="en-US" sz="3600" b="1" dirty="0">
                <a:latin typeface="Tahoma" pitchFamily="34" charset="0"/>
                <a:cs typeface="Tahoma" pitchFamily="34" charset="0"/>
              </a:rPr>
            </a:br>
            <a:r>
              <a:rPr lang="en-US" altLang="en-US" sz="3600" b="1" dirty="0">
                <a:latin typeface="Tahoma" pitchFamily="34" charset="0"/>
                <a:cs typeface="Tahoma" pitchFamily="34" charset="0"/>
              </a:rPr>
              <a:t>Plan &amp; Prepare for Work</a:t>
            </a:r>
          </a:p>
        </p:txBody>
      </p:sp>
      <p:pic>
        <p:nvPicPr>
          <p:cNvPr id="6147" name="Picture 10" descr="\\192.168.113.1\Production\Image Library\People\Mining\worker clipboard hard hat ppe vest write read 125166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2536825"/>
            <a:ext cx="35671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242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itle 1"/>
          <p:cNvSpPr>
            <a:spLocks noGrp="1"/>
          </p:cNvSpPr>
          <p:nvPr>
            <p:ph type="title"/>
          </p:nvPr>
        </p:nvSpPr>
        <p:spPr bwMode="auto">
          <a:xfrm>
            <a:off x="1200602" y="780143"/>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1.4.1 Reading and Checking Your Work Instructions</a:t>
            </a:r>
          </a:p>
        </p:txBody>
      </p:sp>
      <p:sp>
        <p:nvSpPr>
          <p:cNvPr id="44034" name="Content Placeholder 2"/>
          <p:cNvSpPr>
            <a:spLocks noGrp="1"/>
          </p:cNvSpPr>
          <p:nvPr>
            <p:ph idx="1"/>
          </p:nvPr>
        </p:nvSpPr>
        <p:spPr bwMode="auto">
          <a:xfrm>
            <a:off x="1200604" y="2083254"/>
            <a:ext cx="7261225" cy="120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Your work instructions will tell you the safest way to do the job, and the equipment that you will need to use. </a:t>
            </a:r>
            <a:endParaRPr lang="en-AU" altLang="en-US" dirty="0">
              <a:latin typeface="Tahoma" pitchFamily="34" charset="0"/>
              <a:cs typeface="Tahoma" pitchFamily="34" charset="0"/>
            </a:endParaRPr>
          </a:p>
        </p:txBody>
      </p:sp>
      <p:pic>
        <p:nvPicPr>
          <p:cNvPr id="44035" name="Picture 4" descr="worker clipboard hard hat ppe vest write read 1251669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197" y="3283404"/>
            <a:ext cx="20780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594" y="173655"/>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1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Title 1"/>
          <p:cNvSpPr>
            <a:spLocks noGrp="1"/>
          </p:cNvSpPr>
          <p:nvPr>
            <p:ph type="title"/>
          </p:nvPr>
        </p:nvSpPr>
        <p:spPr bwMode="auto">
          <a:xfrm>
            <a:off x="1080860" y="629445"/>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1.4.2 Work Method Statements</a:t>
            </a:r>
          </a:p>
        </p:txBody>
      </p:sp>
      <p:sp>
        <p:nvSpPr>
          <p:cNvPr id="46082" name="Content Placeholder 2"/>
          <p:cNvSpPr>
            <a:spLocks noGrp="1"/>
          </p:cNvSpPr>
          <p:nvPr>
            <p:ph idx="1"/>
          </p:nvPr>
        </p:nvSpPr>
        <p:spPr bwMode="auto">
          <a:xfrm>
            <a:off x="1080861" y="1821544"/>
            <a:ext cx="7261225" cy="168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 list of steps that outlines how a job will be done. </a:t>
            </a:r>
          </a:p>
          <a:p>
            <a:pPr>
              <a:spcBef>
                <a:spcPts val="438"/>
              </a:spcBef>
            </a:pPr>
            <a:endParaRPr lang="en-US"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It also includes any hazards that occur at each step, and what you need to do about them.</a:t>
            </a:r>
            <a:endParaRPr lang="en-AU" altLang="en-US" dirty="0">
              <a:latin typeface="Tahoma" pitchFamily="34" charset="0"/>
              <a:cs typeface="Tahoma" pitchFamily="34" charset="0"/>
            </a:endParaRPr>
          </a:p>
        </p:txBody>
      </p:sp>
      <p:pic>
        <p:nvPicPr>
          <p:cNvPr id="46083" name="Picture 4" descr="C:\Users\Safe Work\Desktop\RIIMPO320D Pics\WMS on clipboard V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413" y="3726317"/>
            <a:ext cx="242411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10417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68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Title 1"/>
          <p:cNvSpPr>
            <a:spLocks noGrp="1"/>
          </p:cNvSpPr>
          <p:nvPr>
            <p:ph type="title"/>
          </p:nvPr>
        </p:nvSpPr>
        <p:spPr bwMode="auto">
          <a:xfrm>
            <a:off x="493032" y="82870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1.4.3 Traffic Management Plans</a:t>
            </a:r>
          </a:p>
        </p:txBody>
      </p:sp>
      <p:sp>
        <p:nvSpPr>
          <p:cNvPr id="48130" name="Content Placeholder 2"/>
          <p:cNvSpPr>
            <a:spLocks noGrp="1"/>
          </p:cNvSpPr>
          <p:nvPr>
            <p:ph idx="1"/>
          </p:nvPr>
        </p:nvSpPr>
        <p:spPr bwMode="auto">
          <a:xfrm>
            <a:off x="493032" y="1854654"/>
            <a:ext cx="7261225" cy="2882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Aims to:</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Protect personnel, road users and pedestrians.</a:t>
            </a:r>
            <a:endParaRPr lang="en-AU" altLang="en-US" dirty="0">
              <a:latin typeface="Tahoma" pitchFamily="34" charset="0"/>
            </a:endParaRPr>
          </a:p>
          <a:p>
            <a:pPr marL="539750" lvl="1" indent="-341313">
              <a:spcBef>
                <a:spcPts val="438"/>
              </a:spcBef>
              <a:buSzTx/>
            </a:pPr>
            <a:r>
              <a:rPr lang="en-US" altLang="en-US" dirty="0">
                <a:latin typeface="Tahoma" pitchFamily="34" charset="0"/>
              </a:rPr>
              <a:t>Guide road users safely through, around or past the worksite.</a:t>
            </a:r>
            <a:endParaRPr lang="en-AU" altLang="en-US" dirty="0">
              <a:latin typeface="Tahoma" pitchFamily="34" charset="0"/>
            </a:endParaRPr>
          </a:p>
          <a:p>
            <a:pPr marL="539750" lvl="1" indent="-341313">
              <a:spcBef>
                <a:spcPts val="438"/>
              </a:spcBef>
              <a:buSzTx/>
            </a:pPr>
            <a:r>
              <a:rPr lang="en-US" altLang="en-US" dirty="0">
                <a:latin typeface="Tahoma" pitchFamily="34" charset="0"/>
              </a:rPr>
              <a:t>Provide proper warnings of changes in the road surface, driving conditions and of people </a:t>
            </a:r>
          </a:p>
          <a:p>
            <a:pPr marL="198437" lvl="1" indent="0">
              <a:spcBef>
                <a:spcPts val="438"/>
              </a:spcBef>
              <a:buSzTx/>
              <a:buNone/>
            </a:pPr>
            <a:r>
              <a:rPr lang="en-US" altLang="en-US" dirty="0">
                <a:latin typeface="Tahoma" pitchFamily="34" charset="0"/>
              </a:rPr>
              <a:t>    or machinery engaged in work.</a:t>
            </a:r>
            <a:endParaRPr lang="en-AU" altLang="en-US" dirty="0">
              <a:latin typeface="Tahoma" pitchFamily="34" charset="0"/>
            </a:endParaRPr>
          </a:p>
        </p:txBody>
      </p:sp>
      <p:pic>
        <p:nvPicPr>
          <p:cNvPr id="48131" name="Picture 4" descr="Road work asphalt  new surface traffic management traffic signs cones 147056076"/>
          <p:cNvPicPr>
            <a:picLocks noChangeAspect="1" noChangeArrowheads="1"/>
          </p:cNvPicPr>
          <p:nvPr/>
        </p:nvPicPr>
        <p:blipFill>
          <a:blip r:embed="rId3" cstate="print">
            <a:extLst>
              <a:ext uri="{28A0092B-C50C-407E-A947-70E740481C1C}">
                <a14:useLocalDpi xmlns:a14="http://schemas.microsoft.com/office/drawing/2010/main" val="0"/>
              </a:ext>
            </a:extLst>
          </a:blip>
          <a:srcRect t="12268" b="7831"/>
          <a:stretch>
            <a:fillRect/>
          </a:stretch>
        </p:blipFill>
        <p:spPr bwMode="auto">
          <a:xfrm>
            <a:off x="6850063" y="4130675"/>
            <a:ext cx="21002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880" y="22221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9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itle 1"/>
          <p:cNvSpPr>
            <a:spLocks noGrp="1"/>
          </p:cNvSpPr>
          <p:nvPr>
            <p:ph type="title"/>
          </p:nvPr>
        </p:nvSpPr>
        <p:spPr bwMode="auto">
          <a:xfrm>
            <a:off x="780484" y="1074171"/>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1.4.3 Traffic Management Plans</a:t>
            </a:r>
          </a:p>
        </p:txBody>
      </p:sp>
      <p:sp>
        <p:nvSpPr>
          <p:cNvPr id="50178" name="Content Placeholder 2"/>
          <p:cNvSpPr>
            <a:spLocks noGrp="1"/>
          </p:cNvSpPr>
          <p:nvPr>
            <p:ph idx="1"/>
          </p:nvPr>
        </p:nvSpPr>
        <p:spPr bwMode="auto">
          <a:xfrm>
            <a:off x="427718" y="2155259"/>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Reduce the impact of the works on traffic and others likely to be affected.</a:t>
            </a:r>
            <a:endParaRPr lang="en-AU" altLang="en-US" dirty="0">
              <a:latin typeface="Tahoma" pitchFamily="34" charset="0"/>
            </a:endParaRPr>
          </a:p>
          <a:p>
            <a:pPr marL="539750" lvl="1" indent="-341313">
              <a:spcBef>
                <a:spcPts val="438"/>
              </a:spcBef>
              <a:buSzTx/>
            </a:pPr>
            <a:r>
              <a:rPr lang="en-US" altLang="en-US" dirty="0">
                <a:latin typeface="Tahoma" pitchFamily="34" charset="0"/>
              </a:rPr>
              <a:t>Reduce disruptions to public transport.</a:t>
            </a:r>
            <a:endParaRPr lang="en-AU" altLang="en-US" dirty="0">
              <a:latin typeface="Tahoma" pitchFamily="34" charset="0"/>
            </a:endParaRPr>
          </a:p>
          <a:p>
            <a:pPr marL="539750" lvl="1" indent="-341313">
              <a:spcBef>
                <a:spcPts val="438"/>
              </a:spcBef>
              <a:buSzTx/>
            </a:pPr>
            <a:r>
              <a:rPr lang="en-US" altLang="en-US" dirty="0">
                <a:latin typeface="Tahoma" pitchFamily="34" charset="0"/>
              </a:rPr>
              <a:t>Communicate details of works and possible impacts on traffic.</a:t>
            </a:r>
            <a:endParaRPr lang="en-AU" altLang="en-US" dirty="0">
              <a:latin typeface="Tahoma" pitchFamily="34" charset="0"/>
            </a:endParaRPr>
          </a:p>
        </p:txBody>
      </p:sp>
      <p:pic>
        <p:nvPicPr>
          <p:cNvPr id="50179" name="Picture 4" descr="Road work asphalt  new surface traffic management traffic signs cones 147056076"/>
          <p:cNvPicPr>
            <a:picLocks noChangeAspect="1" noChangeArrowheads="1"/>
          </p:cNvPicPr>
          <p:nvPr/>
        </p:nvPicPr>
        <p:blipFill>
          <a:blip r:embed="rId3" cstate="print">
            <a:extLst>
              <a:ext uri="{28A0092B-C50C-407E-A947-70E740481C1C}">
                <a14:useLocalDpi xmlns:a14="http://schemas.microsoft.com/office/drawing/2010/main" val="0"/>
              </a:ext>
            </a:extLst>
          </a:blip>
          <a:srcRect t="12268" b="7831"/>
          <a:stretch>
            <a:fillRect/>
          </a:stretch>
        </p:blipFill>
        <p:spPr bwMode="auto">
          <a:xfrm>
            <a:off x="6850063" y="4130675"/>
            <a:ext cx="21002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4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Title 1"/>
          <p:cNvSpPr>
            <a:spLocks noGrp="1"/>
          </p:cNvSpPr>
          <p:nvPr>
            <p:ph type="title"/>
          </p:nvPr>
        </p:nvSpPr>
        <p:spPr bwMode="auto">
          <a:xfrm>
            <a:off x="1017984" y="405525"/>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1.4.3.1 Traffic Guidance Scheme</a:t>
            </a:r>
          </a:p>
        </p:txBody>
      </p:sp>
      <p:sp>
        <p:nvSpPr>
          <p:cNvPr id="52226" name="Content Placeholder 2"/>
          <p:cNvSpPr>
            <a:spLocks noGrp="1"/>
          </p:cNvSpPr>
          <p:nvPr>
            <p:ph idx="1"/>
          </p:nvPr>
        </p:nvSpPr>
        <p:spPr bwMode="auto">
          <a:xfrm>
            <a:off x="346869" y="1362075"/>
            <a:ext cx="7261225" cy="4616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Shows the physical location of traffic control signs and devices.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Warning signs.</a:t>
            </a:r>
            <a:endParaRPr lang="en-AU" altLang="en-US" dirty="0">
              <a:latin typeface="Tahoma" pitchFamily="34" charset="0"/>
            </a:endParaRPr>
          </a:p>
          <a:p>
            <a:pPr marL="539750" lvl="1" indent="-341313">
              <a:spcBef>
                <a:spcPts val="438"/>
              </a:spcBef>
              <a:buSzTx/>
            </a:pPr>
            <a:r>
              <a:rPr lang="en-US" altLang="en-US" dirty="0">
                <a:latin typeface="Tahoma" pitchFamily="34" charset="0"/>
              </a:rPr>
              <a:t>Lights.</a:t>
            </a:r>
            <a:endParaRPr lang="en-AU" altLang="en-US" dirty="0">
              <a:latin typeface="Tahoma" pitchFamily="34" charset="0"/>
            </a:endParaRPr>
          </a:p>
          <a:p>
            <a:pPr marL="539750" lvl="1" indent="-341313">
              <a:spcBef>
                <a:spcPts val="438"/>
              </a:spcBef>
              <a:buSzTx/>
            </a:pPr>
            <a:r>
              <a:rPr lang="en-US" altLang="en-US" dirty="0">
                <a:latin typeface="Tahoma" pitchFamily="34" charset="0"/>
              </a:rPr>
              <a:t>Markers.</a:t>
            </a:r>
            <a:endParaRPr lang="en-AU" altLang="en-US" dirty="0">
              <a:latin typeface="Tahoma" pitchFamily="34" charset="0"/>
            </a:endParaRPr>
          </a:p>
          <a:p>
            <a:pPr marL="539750" lvl="1" indent="-341313">
              <a:spcBef>
                <a:spcPts val="438"/>
              </a:spcBef>
              <a:buSzTx/>
            </a:pPr>
            <a:r>
              <a:rPr lang="en-US" altLang="en-US" dirty="0">
                <a:latin typeface="Tahoma" pitchFamily="34" charset="0"/>
              </a:rPr>
              <a:t>Cones.</a:t>
            </a:r>
            <a:endParaRPr lang="en-AU" altLang="en-US" dirty="0">
              <a:latin typeface="Tahoma" pitchFamily="34" charset="0"/>
            </a:endParaRPr>
          </a:p>
          <a:p>
            <a:pPr marL="539750" lvl="1" indent="-341313">
              <a:spcBef>
                <a:spcPts val="438"/>
              </a:spcBef>
              <a:buSzTx/>
            </a:pPr>
            <a:r>
              <a:rPr lang="en-US" altLang="en-US" dirty="0">
                <a:latin typeface="Tahoma" pitchFamily="34" charset="0"/>
              </a:rPr>
              <a:t>Bollards.</a:t>
            </a:r>
            <a:endParaRPr lang="en-AU" altLang="en-US" dirty="0">
              <a:latin typeface="Tahoma" pitchFamily="34" charset="0"/>
            </a:endParaRPr>
          </a:p>
          <a:p>
            <a:pPr marL="539750" lvl="1" indent="-341313">
              <a:spcBef>
                <a:spcPts val="438"/>
              </a:spcBef>
              <a:buSzTx/>
            </a:pPr>
            <a:r>
              <a:rPr lang="en-US" altLang="en-US" dirty="0">
                <a:latin typeface="Tahoma" pitchFamily="34" charset="0"/>
              </a:rPr>
              <a:t>Barriers.</a:t>
            </a:r>
            <a:endParaRPr lang="en-AU" altLang="en-US" dirty="0">
              <a:latin typeface="Tahoma" pitchFamily="34" charset="0"/>
            </a:endParaRPr>
          </a:p>
          <a:p>
            <a:pPr marL="539750" lvl="1" indent="-341313">
              <a:spcBef>
                <a:spcPts val="438"/>
              </a:spcBef>
              <a:buSzTx/>
            </a:pPr>
            <a:r>
              <a:rPr lang="en-US" altLang="en-US" dirty="0">
                <a:latin typeface="Tahoma" pitchFamily="34" charset="0"/>
              </a:rPr>
              <a:t>Road and footpath closures.</a:t>
            </a:r>
            <a:endParaRPr lang="en-AU" altLang="en-US" dirty="0">
              <a:latin typeface="Tahoma" pitchFamily="34" charset="0"/>
            </a:endParaRPr>
          </a:p>
          <a:p>
            <a:pPr marL="539750" lvl="1" indent="-341313">
              <a:spcBef>
                <a:spcPts val="438"/>
              </a:spcBef>
              <a:buSzTx/>
            </a:pPr>
            <a:r>
              <a:rPr lang="en-US" altLang="en-US" dirty="0">
                <a:latin typeface="Tahoma" pitchFamily="34" charset="0"/>
              </a:rPr>
              <a:t>Detours or side tracks.</a:t>
            </a:r>
            <a:endParaRPr lang="en-AU" altLang="en-US" dirty="0">
              <a:latin typeface="Tahoma" pitchFamily="34" charset="0"/>
            </a:endParaRPr>
          </a:p>
          <a:p>
            <a:pPr marL="539750" lvl="1" indent="-341313">
              <a:spcBef>
                <a:spcPts val="438"/>
              </a:spcBef>
              <a:buSzTx/>
            </a:pPr>
            <a:r>
              <a:rPr lang="en-US" altLang="en-US" dirty="0">
                <a:latin typeface="Tahoma" pitchFamily="34" charset="0"/>
              </a:rPr>
              <a:t>Traffic controllers.</a:t>
            </a:r>
            <a:endParaRPr lang="en-AU" altLang="en-US" dirty="0">
              <a:latin typeface="Tahoma" pitchFamily="34" charset="0"/>
            </a:endParaRPr>
          </a:p>
        </p:txBody>
      </p:sp>
      <p:pic>
        <p:nvPicPr>
          <p:cNvPr id="52227" name="Picture 4" descr="\\192.168.113.1\Production\Projects 2014\Streamlined Resources\3 DTP - In progress\RIIWHS205D Stop slow bat\RIIWHS205D Smart art\RIIWHS205D 1.4.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149" y="1735137"/>
            <a:ext cx="26844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708" y="10228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31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itle 1"/>
          <p:cNvSpPr>
            <a:spLocks noGrp="1"/>
          </p:cNvSpPr>
          <p:nvPr>
            <p:ph type="title"/>
          </p:nvPr>
        </p:nvSpPr>
        <p:spPr bwMode="auto">
          <a:xfrm>
            <a:off x="1037319" y="89160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1.4.4 Emergency Procedures</a:t>
            </a:r>
          </a:p>
        </p:txBody>
      </p:sp>
      <p:sp>
        <p:nvSpPr>
          <p:cNvPr id="54274" name="Content Placeholder 2"/>
          <p:cNvSpPr>
            <a:spLocks noGrp="1"/>
          </p:cNvSpPr>
          <p:nvPr>
            <p:ph idx="1"/>
          </p:nvPr>
        </p:nvSpPr>
        <p:spPr bwMode="auto">
          <a:xfrm>
            <a:off x="1363889" y="2213882"/>
            <a:ext cx="7261225" cy="881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Evacuation.</a:t>
            </a:r>
            <a:endParaRPr lang="en-AU" altLang="en-US" dirty="0">
              <a:latin typeface="Tahoma" pitchFamily="34" charset="0"/>
            </a:endParaRPr>
          </a:p>
          <a:p>
            <a:pPr marL="539750" lvl="1" indent="-341313">
              <a:spcBef>
                <a:spcPts val="438"/>
              </a:spcBef>
              <a:buSzTx/>
            </a:pPr>
            <a:r>
              <a:rPr lang="en-US" altLang="en-US" dirty="0">
                <a:latin typeface="Tahoma" pitchFamily="34" charset="0"/>
              </a:rPr>
              <a:t>First aid.</a:t>
            </a:r>
            <a:endParaRPr lang="en-AU" altLang="en-US" dirty="0">
              <a:latin typeface="Tahoma" pitchFamily="34" charset="0"/>
            </a:endParaRPr>
          </a:p>
        </p:txBody>
      </p:sp>
      <p:pic>
        <p:nvPicPr>
          <p:cNvPr id="54275" name="Picture 4" descr="C:\Users\Safe Work\Desktop\RIIMPO320D Pics\documents papers folder files 9618072_m.jpg"/>
          <p:cNvPicPr>
            <a:picLocks noChangeAspect="1" noChangeArrowheads="1"/>
          </p:cNvPicPr>
          <p:nvPr/>
        </p:nvPicPr>
        <p:blipFill>
          <a:blip r:embed="rId3" cstate="print">
            <a:extLst>
              <a:ext uri="{28A0092B-C50C-407E-A947-70E740481C1C}">
                <a14:useLocalDpi xmlns:a14="http://schemas.microsoft.com/office/drawing/2010/main" val="0"/>
              </a:ext>
            </a:extLst>
          </a:blip>
          <a:srcRect l="5757" r="7487"/>
          <a:stretch>
            <a:fillRect/>
          </a:stretch>
        </p:blipFill>
        <p:spPr bwMode="auto">
          <a:xfrm>
            <a:off x="5918427" y="4242707"/>
            <a:ext cx="2881312"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280" y="14099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68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Title 1"/>
          <p:cNvSpPr>
            <a:spLocks noGrp="1"/>
          </p:cNvSpPr>
          <p:nvPr>
            <p:ph type="title"/>
          </p:nvPr>
        </p:nvSpPr>
        <p:spPr bwMode="auto">
          <a:xfrm>
            <a:off x="2093233" y="867213"/>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1.4.4.1 Evacuation</a:t>
            </a:r>
          </a:p>
        </p:txBody>
      </p:sp>
      <p:sp>
        <p:nvSpPr>
          <p:cNvPr id="56322" name="Content Placeholder 2"/>
          <p:cNvSpPr>
            <a:spLocks noGrp="1"/>
          </p:cNvSpPr>
          <p:nvPr>
            <p:ph idx="1"/>
          </p:nvPr>
        </p:nvSpPr>
        <p:spPr bwMode="auto">
          <a:xfrm>
            <a:off x="1069975" y="1971675"/>
            <a:ext cx="7261225" cy="28315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Remember:</a:t>
            </a:r>
          </a:p>
          <a:p>
            <a:pPr>
              <a:spcBef>
                <a:spcPts val="438"/>
              </a:spcBef>
            </a:pPr>
            <a:endParaRPr lang="en-AU" altLang="en-US" sz="1400" dirty="0">
              <a:latin typeface="Tahoma" pitchFamily="34" charset="0"/>
              <a:cs typeface="Tahoma" pitchFamily="34" charset="0"/>
            </a:endParaRPr>
          </a:p>
          <a:p>
            <a:pPr lvl="1">
              <a:spcBef>
                <a:spcPts val="438"/>
              </a:spcBef>
              <a:buClr>
                <a:srgbClr val="0070C0"/>
              </a:buClr>
              <a:buSzTx/>
              <a:buFont typeface="Wingdings" panose="05000000000000000000" pitchFamily="2" charset="2"/>
              <a:buChar char="v"/>
            </a:pPr>
            <a:r>
              <a:rPr lang="en-US" altLang="en-US" b="1" dirty="0">
                <a:latin typeface="Tahoma" pitchFamily="34" charset="0"/>
              </a:rPr>
              <a:t> </a:t>
            </a:r>
            <a:r>
              <a:rPr lang="en-US" altLang="en-US" dirty="0">
                <a:latin typeface="Tahoma" pitchFamily="34" charset="0"/>
              </a:rPr>
              <a:t>Keep calm.</a:t>
            </a:r>
            <a:endParaRPr lang="en-AU" altLang="en-US" sz="1400" dirty="0">
              <a:latin typeface="Tahoma" pitchFamily="34" charset="0"/>
            </a:endParaRPr>
          </a:p>
          <a:p>
            <a:pPr lvl="1">
              <a:spcBef>
                <a:spcPts val="438"/>
              </a:spcBef>
              <a:buClr>
                <a:srgbClr val="0070C0"/>
              </a:buClr>
              <a:buSzTx/>
              <a:buFont typeface="Wingdings" panose="05000000000000000000" pitchFamily="2" charset="2"/>
              <a:buChar char="v"/>
            </a:pPr>
            <a:r>
              <a:rPr lang="en-US" altLang="en-US" b="1" dirty="0">
                <a:latin typeface="Tahoma" pitchFamily="34" charset="0"/>
              </a:rPr>
              <a:t> </a:t>
            </a:r>
            <a:r>
              <a:rPr lang="en-US" altLang="en-US" dirty="0">
                <a:latin typeface="Tahoma" pitchFamily="34" charset="0"/>
              </a:rPr>
              <a:t>Move away from the danger to a designated  </a:t>
            </a:r>
          </a:p>
          <a:p>
            <a:pPr marL="198000" lvl="1" indent="0">
              <a:spcBef>
                <a:spcPts val="438"/>
              </a:spcBef>
              <a:buClr>
                <a:srgbClr val="0070C0"/>
              </a:buClr>
              <a:buSzTx/>
              <a:buNone/>
            </a:pPr>
            <a:r>
              <a:rPr lang="en-US" altLang="en-US" dirty="0">
                <a:latin typeface="Tahoma" pitchFamily="34" charset="0"/>
              </a:rPr>
              <a:t>     evacuation point.</a:t>
            </a:r>
            <a:endParaRPr lang="en-AU" altLang="en-US" sz="1400" dirty="0">
              <a:latin typeface="Tahoma" pitchFamily="34" charset="0"/>
            </a:endParaRPr>
          </a:p>
          <a:p>
            <a:pPr lvl="1">
              <a:spcBef>
                <a:spcPts val="438"/>
              </a:spcBef>
              <a:buClr>
                <a:srgbClr val="0070C0"/>
              </a:buClr>
              <a:buSzTx/>
              <a:buFont typeface="Wingdings" panose="05000000000000000000" pitchFamily="2" charset="2"/>
              <a:buChar char="v"/>
            </a:pPr>
            <a:r>
              <a:rPr lang="en-US" altLang="en-US" b="1" dirty="0">
                <a:latin typeface="Tahoma" pitchFamily="34" charset="0"/>
              </a:rPr>
              <a:t> </a:t>
            </a:r>
            <a:r>
              <a:rPr lang="en-US" altLang="en-US" dirty="0">
                <a:latin typeface="Tahoma" pitchFamily="34" charset="0"/>
              </a:rPr>
              <a:t>Do not let other people into the area.</a:t>
            </a:r>
            <a:endParaRPr lang="en-AU" altLang="en-US" sz="1400" dirty="0">
              <a:latin typeface="Tahoma" pitchFamily="34" charset="0"/>
            </a:endParaRPr>
          </a:p>
          <a:p>
            <a:pPr lvl="1">
              <a:spcBef>
                <a:spcPts val="438"/>
              </a:spcBef>
              <a:buClr>
                <a:srgbClr val="0070C0"/>
              </a:buClr>
              <a:buSzTx/>
              <a:buFont typeface="Wingdings" panose="05000000000000000000" pitchFamily="2" charset="2"/>
              <a:buChar char="v"/>
            </a:pPr>
            <a:r>
              <a:rPr lang="en-US" altLang="en-US" b="1" dirty="0">
                <a:latin typeface="Tahoma" pitchFamily="34" charset="0"/>
              </a:rPr>
              <a:t> </a:t>
            </a:r>
            <a:r>
              <a:rPr lang="en-US" altLang="en-US" dirty="0">
                <a:latin typeface="Tahoma" pitchFamily="34" charset="0"/>
              </a:rPr>
              <a:t>Call emergency services.</a:t>
            </a:r>
            <a:endParaRPr lang="en-AU" altLang="en-US" sz="1400" dirty="0">
              <a:latin typeface="Tahoma" pitchFamily="34" charset="0"/>
            </a:endParaRPr>
          </a:p>
        </p:txBody>
      </p:sp>
      <p:pic>
        <p:nvPicPr>
          <p:cNvPr id="56323" name="Picture 4" descr="C:\Users\Safe Work\Desktop\RIIMPO320D Pics\evacuation Pl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7" y="4353151"/>
            <a:ext cx="24304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649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Title 1"/>
          <p:cNvSpPr>
            <a:spLocks noGrp="1"/>
          </p:cNvSpPr>
          <p:nvPr>
            <p:ph type="title"/>
          </p:nvPr>
        </p:nvSpPr>
        <p:spPr bwMode="auto">
          <a:xfrm>
            <a:off x="2454276" y="727325"/>
            <a:ext cx="6036582"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1.4.4.2 First Aid</a:t>
            </a:r>
          </a:p>
        </p:txBody>
      </p:sp>
      <p:sp>
        <p:nvSpPr>
          <p:cNvPr id="58370" name="Content Placeholder 2"/>
          <p:cNvSpPr>
            <a:spLocks noGrp="1"/>
          </p:cNvSpPr>
          <p:nvPr>
            <p:ph idx="1"/>
          </p:nvPr>
        </p:nvSpPr>
        <p:spPr bwMode="auto">
          <a:xfrm>
            <a:off x="612775" y="2232932"/>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Quick care given to an injured or ill person. </a:t>
            </a:r>
            <a:endParaRPr lang="en-AU" altLang="en-US" dirty="0">
              <a:latin typeface="Tahoma" pitchFamily="34" charset="0"/>
            </a:endParaRPr>
          </a:p>
          <a:p>
            <a:pPr marL="539750" lvl="1" indent="-341313">
              <a:spcBef>
                <a:spcPts val="438"/>
              </a:spcBef>
              <a:buSzTx/>
            </a:pPr>
            <a:r>
              <a:rPr lang="en-US" altLang="en-US" dirty="0">
                <a:latin typeface="Tahoma" pitchFamily="34" charset="0"/>
              </a:rPr>
              <a:t>If somebody needs first aid you must tell your supervisor or First Aid Officer. </a:t>
            </a:r>
            <a:endParaRPr lang="en-AU" altLang="en-US" dirty="0">
              <a:latin typeface="Tahoma" pitchFamily="34" charset="0"/>
            </a:endParaRPr>
          </a:p>
          <a:p>
            <a:pPr marL="539750" lvl="1" indent="-341313">
              <a:spcBef>
                <a:spcPts val="438"/>
              </a:spcBef>
              <a:buSzTx/>
            </a:pPr>
            <a:r>
              <a:rPr lang="en-US" altLang="en-US" dirty="0">
                <a:latin typeface="Tahoma" pitchFamily="34" charset="0"/>
              </a:rPr>
              <a:t>Do not try to give first aid if you have not been trained.</a:t>
            </a:r>
            <a:endParaRPr lang="en-AU" altLang="en-US" sz="1400" dirty="0">
              <a:latin typeface="Tahoma" pitchFamily="34" charset="0"/>
            </a:endParaRPr>
          </a:p>
        </p:txBody>
      </p:sp>
      <p:pic>
        <p:nvPicPr>
          <p:cNvPr id="58371" name="Picture 4" descr="First aid kit"/>
          <p:cNvPicPr>
            <a:picLocks noChangeAspect="1" noChangeArrowheads="1"/>
          </p:cNvPicPr>
          <p:nvPr/>
        </p:nvPicPr>
        <p:blipFill>
          <a:blip r:embed="rId3" cstate="print">
            <a:extLst>
              <a:ext uri="{28A0092B-C50C-407E-A947-70E740481C1C}">
                <a14:useLocalDpi xmlns:a14="http://schemas.microsoft.com/office/drawing/2010/main" val="0"/>
              </a:ext>
            </a:extLst>
          </a:blip>
          <a:srcRect l="-7549" r="2200"/>
          <a:stretch>
            <a:fillRect/>
          </a:stretch>
        </p:blipFill>
        <p:spPr bwMode="auto">
          <a:xfrm>
            <a:off x="6084888" y="4103688"/>
            <a:ext cx="28797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168" y="135919"/>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466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Title 1"/>
          <p:cNvSpPr>
            <a:spLocks noGrp="1"/>
          </p:cNvSpPr>
          <p:nvPr>
            <p:ph type="title"/>
          </p:nvPr>
        </p:nvSpPr>
        <p:spPr bwMode="auto">
          <a:xfrm>
            <a:off x="1015546" y="10414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1.4.5 Environmental Protection Requirements</a:t>
            </a:r>
          </a:p>
        </p:txBody>
      </p:sp>
      <p:sp>
        <p:nvSpPr>
          <p:cNvPr id="60418" name="Content Placeholder 2"/>
          <p:cNvSpPr>
            <a:spLocks noGrp="1"/>
          </p:cNvSpPr>
          <p:nvPr>
            <p:ph idx="1"/>
          </p:nvPr>
        </p:nvSpPr>
        <p:spPr bwMode="auto">
          <a:xfrm>
            <a:off x="1015546" y="2246540"/>
            <a:ext cx="7261225" cy="330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All environmental details should be listed in an ‘Environmental Management Plan’ for the site. It can include details for:</a:t>
            </a:r>
            <a:endParaRPr lang="en-AU" altLang="en-US" sz="1400" dirty="0">
              <a:latin typeface="Tahoma" pitchFamily="34" charset="0"/>
              <a:cs typeface="Tahoma" pitchFamily="34" charset="0"/>
            </a:endParaRPr>
          </a:p>
          <a:p>
            <a:pPr marL="539750" lvl="1" indent="-341313">
              <a:spcBef>
                <a:spcPts val="438"/>
              </a:spcBef>
              <a:buSzTx/>
            </a:pPr>
            <a:r>
              <a:rPr lang="en-US" altLang="en-US" dirty="0">
                <a:latin typeface="Tahoma" pitchFamily="34" charset="0"/>
              </a:rPr>
              <a:t>Waste management. </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Water quality protection. </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Noise control.</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Vibration control.</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Dust management.</a:t>
            </a:r>
            <a:endParaRPr lang="en-AU" altLang="en-US" sz="1400" dirty="0">
              <a:latin typeface="Tahoma" pitchFamily="34" charset="0"/>
            </a:endParaRPr>
          </a:p>
        </p:txBody>
      </p:sp>
      <p:pic>
        <p:nvPicPr>
          <p:cNvPr id="60419" name="Picture 4" descr="Environmental protection hand holding plant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0575" y="4132263"/>
            <a:ext cx="20034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822" y="19222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03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3"/>
          <p:cNvSpPr/>
          <p:nvPr/>
        </p:nvSpPr>
        <p:spPr>
          <a:xfrm>
            <a:off x="1037318" y="737215"/>
            <a:ext cx="7261225" cy="1884782"/>
          </a:xfrm>
          <a:prstGeom prst="roundRect">
            <a:avLst>
              <a:gd name="adj" fmla="val 20542"/>
            </a:avLst>
          </a:prstGeom>
          <a:solidFill>
            <a:srgbClr val="FFFFFF"/>
          </a:solidFill>
          <a:ln w="38100" cmpd="sng">
            <a:solidFill>
              <a:srgbClr val="1069AB"/>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prstClr val="white"/>
              </a:solidFill>
            </a:endParaRPr>
          </a:p>
        </p:txBody>
      </p:sp>
      <p:sp>
        <p:nvSpPr>
          <p:cNvPr id="64514" name="Title 1"/>
          <p:cNvSpPr>
            <a:spLocks noGrp="1"/>
          </p:cNvSpPr>
          <p:nvPr>
            <p:ph type="ctrTitle"/>
          </p:nvPr>
        </p:nvSpPr>
        <p:spPr bwMode="auto">
          <a:xfrm>
            <a:off x="737090" y="737215"/>
            <a:ext cx="7261225" cy="18847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pPr>
            <a:r>
              <a:rPr lang="en-US" altLang="en-US" sz="3600" b="1" dirty="0">
                <a:latin typeface="Tahoma" pitchFamily="34" charset="0"/>
                <a:cs typeface="Tahoma" pitchFamily="34" charset="0"/>
              </a:rPr>
              <a:t>Section 2:</a:t>
            </a:r>
            <a:br>
              <a:rPr lang="en-US" altLang="en-US" sz="3600" b="1" dirty="0">
                <a:latin typeface="Tahoma" pitchFamily="34" charset="0"/>
                <a:cs typeface="Tahoma" pitchFamily="34" charset="0"/>
              </a:rPr>
            </a:br>
            <a:r>
              <a:rPr lang="en-US" altLang="en-US" sz="3600" b="1" dirty="0">
                <a:latin typeface="Tahoma" pitchFamily="34" charset="0"/>
                <a:cs typeface="Tahoma" pitchFamily="34" charset="0"/>
              </a:rPr>
              <a:t>Set Up Signage</a:t>
            </a:r>
            <a:br>
              <a:rPr lang="en-US" altLang="en-US" sz="3600" b="1" dirty="0">
                <a:latin typeface="Tahoma" pitchFamily="34" charset="0"/>
                <a:cs typeface="Tahoma" pitchFamily="34" charset="0"/>
              </a:rPr>
            </a:br>
            <a:r>
              <a:rPr lang="en-US" altLang="en-US" sz="3600" b="1" dirty="0">
                <a:latin typeface="Tahoma" pitchFamily="34" charset="0"/>
                <a:cs typeface="Tahoma" pitchFamily="34" charset="0"/>
              </a:rPr>
              <a:t>&amp; Control Traffic</a:t>
            </a:r>
          </a:p>
        </p:txBody>
      </p:sp>
      <p:pic>
        <p:nvPicPr>
          <p:cNvPr id="64515" name="Picture 5" descr="\\192.168.113.1\Production\Image Library\signs, logos, SWS\Road work construction signs\Traffic signage road work taper stop slow b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331" y="2932969"/>
            <a:ext cx="4867254" cy="373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i_logo_letterhead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593" y="35767"/>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96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Title 1"/>
          <p:cNvSpPr>
            <a:spLocks noGrp="1"/>
          </p:cNvSpPr>
          <p:nvPr>
            <p:ph type="title"/>
          </p:nvPr>
        </p:nvSpPr>
        <p:spPr>
          <a:xfrm>
            <a:off x="1638949" y="600026"/>
            <a:ext cx="7260890" cy="1080000"/>
          </a:xfrm>
        </p:spPr>
        <p:txBody>
          <a:bodyPr/>
          <a:lstStyle/>
          <a:p>
            <a:r>
              <a:rPr lang="en-US" altLang="en-US" dirty="0"/>
              <a:t>1.1 Introduction</a:t>
            </a:r>
          </a:p>
        </p:txBody>
      </p:sp>
      <p:sp>
        <p:nvSpPr>
          <p:cNvPr id="7170" name="Content Placeholder 2"/>
          <p:cNvSpPr>
            <a:spLocks noGrp="1"/>
          </p:cNvSpPr>
          <p:nvPr>
            <p:ph idx="1"/>
          </p:nvPr>
        </p:nvSpPr>
        <p:spPr>
          <a:xfrm>
            <a:off x="1429074" y="1905886"/>
            <a:ext cx="7260890" cy="2160591"/>
          </a:xfrm>
        </p:spPr>
        <p:txBody>
          <a:bodyPr/>
          <a:lstStyle/>
          <a:p>
            <a:r>
              <a:rPr lang="en-US" altLang="en-US" dirty="0"/>
              <a:t>This course is based on the unit RIIWHS205D Control Traffic with Stop-Slow Bat. </a:t>
            </a:r>
            <a:endParaRPr lang="en-AU" altLang="en-US" dirty="0"/>
          </a:p>
          <a:p>
            <a:r>
              <a:rPr lang="en-US" altLang="en-US" dirty="0"/>
              <a:t> </a:t>
            </a:r>
            <a:endParaRPr lang="en-AU" altLang="en-US" dirty="0"/>
          </a:p>
          <a:p>
            <a:r>
              <a:rPr lang="en-US" altLang="en-US" dirty="0"/>
              <a:t>You will learn about:</a:t>
            </a:r>
            <a:endParaRPr lang="en-AU" altLang="en-US" dirty="0"/>
          </a:p>
          <a:p>
            <a:pPr lvl="1"/>
            <a:r>
              <a:rPr lang="en-US" altLang="en-US" dirty="0"/>
              <a:t>Planning and preparing for traffic control.</a:t>
            </a:r>
            <a:endParaRPr lang="en-AU" altLang="en-US" dirty="0"/>
          </a:p>
          <a:p>
            <a:pPr lvl="1"/>
            <a:r>
              <a:rPr lang="en-US" altLang="en-US" dirty="0"/>
              <a:t>Controlling and coordinating traffic using signs, radios and a stop-slow bat.</a:t>
            </a:r>
            <a:endParaRPr lang="en-AU" altLang="en-US" dirty="0"/>
          </a:p>
          <a:p>
            <a:pPr lvl="1"/>
            <a:r>
              <a:rPr lang="en-US" altLang="en-US" dirty="0"/>
              <a:t>Cleaning up after operations.</a:t>
            </a:r>
            <a:endParaRPr lang="en-AU" altLang="en-US" dirty="0"/>
          </a:p>
        </p:txBody>
      </p:sp>
      <p:pic>
        <p:nvPicPr>
          <p:cNvPr id="7171" name="Picture 5" descr="stop slow bat hand signal"/>
          <p:cNvPicPr>
            <a:picLocks noChangeAspect="1" noChangeArrowheads="1"/>
          </p:cNvPicPr>
          <p:nvPr/>
        </p:nvPicPr>
        <p:blipFill>
          <a:blip r:embed="rId3" cstate="print">
            <a:extLst>
              <a:ext uri="{28A0092B-C50C-407E-A947-70E740481C1C}">
                <a14:useLocalDpi xmlns:a14="http://schemas.microsoft.com/office/drawing/2010/main" val="0"/>
              </a:ext>
            </a:extLst>
          </a:blip>
          <a:srcRect l="1828" r="6863"/>
          <a:stretch>
            <a:fillRect/>
          </a:stretch>
        </p:blipFill>
        <p:spPr bwMode="auto">
          <a:xfrm>
            <a:off x="6075363" y="4789488"/>
            <a:ext cx="28797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47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Title 1"/>
          <p:cNvSpPr>
            <a:spLocks noGrp="1"/>
          </p:cNvSpPr>
          <p:nvPr>
            <p:ph type="title"/>
          </p:nvPr>
        </p:nvSpPr>
        <p:spPr bwMode="auto">
          <a:xfrm>
            <a:off x="950232" y="28416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2.1 Choose and Check </a:t>
            </a:r>
            <a:br>
              <a:rPr lang="en-US" altLang="en-US" dirty="0">
                <a:latin typeface="Tahoma" pitchFamily="34" charset="0"/>
                <a:cs typeface="Tahoma" pitchFamily="34" charset="0"/>
              </a:rPr>
            </a:br>
            <a:r>
              <a:rPr lang="en-US" altLang="en-US" dirty="0">
                <a:latin typeface="Tahoma" pitchFamily="34" charset="0"/>
                <a:cs typeface="Tahoma" pitchFamily="34" charset="0"/>
              </a:rPr>
              <a:t>Tools and Equipment</a:t>
            </a:r>
          </a:p>
        </p:txBody>
      </p:sp>
      <p:sp>
        <p:nvSpPr>
          <p:cNvPr id="65538" name="Content Placeholder 2"/>
          <p:cNvSpPr>
            <a:spLocks noGrp="1"/>
          </p:cNvSpPr>
          <p:nvPr>
            <p:ph idx="1"/>
          </p:nvPr>
        </p:nvSpPr>
        <p:spPr bwMode="auto">
          <a:xfrm>
            <a:off x="786947" y="1365250"/>
            <a:ext cx="7261225" cy="288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Information about technical capabilities and limits can be found in the operator manuals for each item.</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When choosing equipment you need to think about:</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Task requirements, specifications and goals.</a:t>
            </a:r>
            <a:endParaRPr lang="en-AU" altLang="en-US" dirty="0">
              <a:latin typeface="Tahoma" pitchFamily="34" charset="0"/>
            </a:endParaRPr>
          </a:p>
          <a:p>
            <a:pPr marL="539750" lvl="1" indent="-341313">
              <a:spcBef>
                <a:spcPts val="438"/>
              </a:spcBef>
              <a:buSzTx/>
            </a:pPr>
            <a:r>
              <a:rPr lang="en-US" altLang="en-US" dirty="0">
                <a:latin typeface="Tahoma" pitchFamily="34" charset="0"/>
              </a:rPr>
              <a:t>Appropriateness of the equipment for the completion of the task.</a:t>
            </a:r>
            <a:endParaRPr lang="en-AU" altLang="en-US" dirty="0">
              <a:latin typeface="Tahoma" pitchFamily="34" charset="0"/>
            </a:endParaRPr>
          </a:p>
        </p:txBody>
      </p:sp>
      <p:pic>
        <p:nvPicPr>
          <p:cNvPr id="65539" name="Picture 4" descr="female supervisor inspector look think  ppe vest hard hat 146756775"/>
          <p:cNvPicPr>
            <a:picLocks noChangeAspect="1" noChangeArrowheads="1"/>
          </p:cNvPicPr>
          <p:nvPr/>
        </p:nvPicPr>
        <p:blipFill>
          <a:blip r:embed="rId3" cstate="print">
            <a:extLst>
              <a:ext uri="{28A0092B-C50C-407E-A947-70E740481C1C}">
                <a14:useLocalDpi xmlns:a14="http://schemas.microsoft.com/office/drawing/2010/main" val="0"/>
              </a:ext>
            </a:extLst>
          </a:blip>
          <a:srcRect t="36081"/>
          <a:stretch>
            <a:fillRect/>
          </a:stretch>
        </p:blipFill>
        <p:spPr bwMode="auto">
          <a:xfrm>
            <a:off x="6421438" y="4235450"/>
            <a:ext cx="2519362"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1"/>
          <p:cNvSpPr>
            <a:spLocks noChangeArrowheads="1"/>
          </p:cNvSpPr>
          <p:nvPr/>
        </p:nvSpPr>
        <p:spPr bwMode="auto">
          <a:xfrm>
            <a:off x="786947" y="4235450"/>
            <a:ext cx="4572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SzPct val="100000"/>
              <a:buFontTx/>
              <a:buBlip>
                <a:blip r:embed="rId4"/>
              </a:buBlip>
            </a:pPr>
            <a:r>
              <a:rPr lang="en-US" altLang="en-US" dirty="0">
                <a:solidFill>
                  <a:srgbClr val="000000"/>
                </a:solidFill>
                <a:latin typeface="Tahoma" pitchFamily="34" charset="0"/>
                <a:cs typeface="Tahoma" pitchFamily="34" charset="0"/>
              </a:rPr>
              <a:t>Characteristics, correct use, operating capacity and limitations of each item.</a:t>
            </a:r>
            <a:endParaRPr lang="en-AU" altLang="en-US" dirty="0">
              <a:solidFill>
                <a:srgbClr val="000000"/>
              </a:solidFill>
              <a:latin typeface="Tahoma" pitchFamily="34" charset="0"/>
              <a:cs typeface="Tahoma" pitchFamily="34" charset="0"/>
            </a:endParaRPr>
          </a:p>
          <a:p>
            <a:pPr lvl="1" defTabSz="457200" fontAlgn="base">
              <a:spcBef>
                <a:spcPts val="438"/>
              </a:spcBef>
              <a:spcAft>
                <a:spcPct val="0"/>
              </a:spcAft>
              <a:buSzPct val="100000"/>
              <a:buFontTx/>
              <a:buBlip>
                <a:blip r:embed="rId4"/>
              </a:buBlip>
            </a:pPr>
            <a:r>
              <a:rPr lang="en-US" altLang="en-US" dirty="0">
                <a:solidFill>
                  <a:srgbClr val="000000"/>
                </a:solidFill>
                <a:latin typeface="Tahoma" pitchFamily="34" charset="0"/>
                <a:cs typeface="Tahoma" pitchFamily="34" charset="0"/>
              </a:rPr>
              <a:t>Potential risks to yourself and others in the intended use of the equipment. </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355" y="3379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76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7" name="Picture 4" descr="worker construction PPE hat vest earmuff gloves 6865260_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5331" y="4337050"/>
            <a:ext cx="17097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5" name="Title 1"/>
          <p:cNvSpPr>
            <a:spLocks noGrp="1"/>
          </p:cNvSpPr>
          <p:nvPr>
            <p:ph type="title"/>
          </p:nvPr>
        </p:nvSpPr>
        <p:spPr bwMode="auto">
          <a:xfrm>
            <a:off x="1026433" y="2140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2.1.1 Personal Protective Equipment (PPE)</a:t>
            </a:r>
          </a:p>
        </p:txBody>
      </p:sp>
      <p:sp>
        <p:nvSpPr>
          <p:cNvPr id="67586" name="Content Placeholder 2"/>
          <p:cNvSpPr>
            <a:spLocks noGrp="1"/>
          </p:cNvSpPr>
          <p:nvPr>
            <p:ph idx="1"/>
          </p:nvPr>
        </p:nvSpPr>
        <p:spPr bwMode="auto">
          <a:xfrm>
            <a:off x="688975" y="1375682"/>
            <a:ext cx="7261225" cy="45140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Clothing and equipment designed to lower the chance of you being hurt on the job. It is required to enter most work sites.</a:t>
            </a:r>
          </a:p>
          <a:p>
            <a:pPr>
              <a:spcBef>
                <a:spcPts val="438"/>
              </a:spcBef>
            </a:pPr>
            <a:r>
              <a:rPr lang="en-US" altLang="en-US" dirty="0">
                <a:latin typeface="Tahoma" pitchFamily="34" charset="0"/>
                <a:cs typeface="Tahoma" pitchFamily="34" charset="0"/>
              </a:rPr>
              <a:t> </a:t>
            </a:r>
          </a:p>
          <a:p>
            <a:pPr>
              <a:spcBef>
                <a:spcPts val="438"/>
              </a:spcBef>
            </a:pPr>
            <a:r>
              <a:rPr lang="en-US" altLang="en-US" dirty="0">
                <a:latin typeface="Tahoma" pitchFamily="34" charset="0"/>
                <a:cs typeface="Tahoma" pitchFamily="34" charset="0"/>
              </a:rPr>
              <a:t>High visibility equipment and clothing must be worn on site at all times.</a:t>
            </a:r>
          </a:p>
          <a:p>
            <a:pPr>
              <a:spcBef>
                <a:spcPts val="438"/>
              </a:spcBef>
            </a:pPr>
            <a:endParaRPr lang="en-US" altLang="en-US" dirty="0">
              <a:latin typeface="Tahoma" pitchFamily="34" charset="0"/>
              <a:cs typeface="Tahoma" pitchFamily="34" charset="0"/>
            </a:endParaRPr>
          </a:p>
          <a:p>
            <a:pPr>
              <a:spcBef>
                <a:spcPts val="438"/>
              </a:spcBef>
            </a:pPr>
            <a:r>
              <a:rPr lang="en-US" altLang="en-US" dirty="0">
                <a:latin typeface="Tahoma" pitchFamily="34" charset="0"/>
                <a:ea typeface="MS Mincho" pitchFamily="49" charset="-128"/>
              </a:rPr>
              <a:t>PPE should meet the relevant standards.</a:t>
            </a:r>
          </a:p>
          <a:p>
            <a:pPr>
              <a:spcBef>
                <a:spcPts val="438"/>
              </a:spcBef>
            </a:pPr>
            <a:r>
              <a:rPr lang="en-US" altLang="en-US" dirty="0">
                <a:latin typeface="Tahoma" pitchFamily="34" charset="0"/>
                <a:ea typeface="MS Mincho" pitchFamily="49" charset="-128"/>
              </a:rPr>
              <a:t>Items include:</a:t>
            </a:r>
            <a:endParaRPr lang="en-AU" altLang="en-US" sz="1400" dirty="0">
              <a:latin typeface="Tahoma" pitchFamily="34" charset="0"/>
              <a:ea typeface="MS Mincho" pitchFamily="49" charset="-128"/>
              <a:cs typeface="Times New Roman" pitchFamily="18" charset="0"/>
            </a:endParaRPr>
          </a:p>
          <a:p>
            <a:pPr marL="539750" lvl="1" indent="-341313">
              <a:spcBef>
                <a:spcPts val="438"/>
              </a:spcBef>
              <a:buSzTx/>
            </a:pPr>
            <a:r>
              <a:rPr lang="en-US" altLang="en-US" dirty="0">
                <a:latin typeface="Tahoma" pitchFamily="34" charset="0"/>
                <a:ea typeface="MS Mincho" pitchFamily="49" charset="-128"/>
              </a:rPr>
              <a:t>High visibility clothing.</a:t>
            </a:r>
          </a:p>
          <a:p>
            <a:pPr marL="539750" lvl="1" indent="-341313">
              <a:spcBef>
                <a:spcPts val="438"/>
              </a:spcBef>
              <a:buSzTx/>
            </a:pPr>
            <a:r>
              <a:rPr lang="en-US" altLang="en-US" dirty="0">
                <a:latin typeface="Tahoma" pitchFamily="34" charset="0"/>
                <a:ea typeface="MS Mincho" pitchFamily="49" charset="-128"/>
              </a:rPr>
              <a:t>Safety footwear.</a:t>
            </a:r>
            <a:endParaRPr lang="en-AU" altLang="en-US" sz="1400" dirty="0">
              <a:latin typeface="Tahoma" pitchFamily="34" charset="0"/>
              <a:ea typeface="MS Mincho" pitchFamily="49" charset="-128"/>
              <a:cs typeface="Times New Roman" pitchFamily="18" charset="0"/>
            </a:endParaRPr>
          </a:p>
        </p:txBody>
      </p:sp>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2476" y="13357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095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3" name="Title 1"/>
          <p:cNvSpPr>
            <a:spLocks noGrp="1"/>
          </p:cNvSpPr>
          <p:nvPr>
            <p:ph type="title"/>
          </p:nvPr>
        </p:nvSpPr>
        <p:spPr bwMode="auto">
          <a:xfrm>
            <a:off x="1167946" y="100874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2.1.1 Personal Protective Equipment (PPE)</a:t>
            </a:r>
          </a:p>
        </p:txBody>
      </p:sp>
      <p:sp>
        <p:nvSpPr>
          <p:cNvPr id="69634" name="Content Placeholder 2"/>
          <p:cNvSpPr>
            <a:spLocks noGrp="1"/>
          </p:cNvSpPr>
          <p:nvPr>
            <p:ph idx="1"/>
          </p:nvPr>
        </p:nvSpPr>
        <p:spPr bwMode="auto">
          <a:xfrm>
            <a:off x="1167946" y="2398939"/>
            <a:ext cx="7261225" cy="21441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ea typeface="MS Mincho" pitchFamily="49" charset="-128"/>
              </a:rPr>
              <a:t>Also as required:</a:t>
            </a:r>
            <a:endParaRPr lang="en-AU" altLang="en-US" sz="1400" dirty="0">
              <a:latin typeface="Tahoma" pitchFamily="34" charset="0"/>
              <a:ea typeface="MS Mincho" pitchFamily="49" charset="-128"/>
              <a:cs typeface="Times New Roman" pitchFamily="18" charset="0"/>
            </a:endParaRPr>
          </a:p>
          <a:p>
            <a:pPr marL="539750" lvl="1" indent="-341313">
              <a:spcBef>
                <a:spcPts val="438"/>
              </a:spcBef>
              <a:buSzTx/>
            </a:pPr>
            <a:r>
              <a:rPr lang="en-US" altLang="en-US" dirty="0">
                <a:latin typeface="Tahoma" pitchFamily="34" charset="0"/>
                <a:ea typeface="MS Mincho" pitchFamily="49" charset="-128"/>
              </a:rPr>
              <a:t>Safety helmets.</a:t>
            </a:r>
            <a:endParaRPr lang="en-AU" altLang="en-US" sz="1400" dirty="0">
              <a:latin typeface="Tahoma" pitchFamily="34" charset="0"/>
              <a:ea typeface="MS Mincho" pitchFamily="49" charset="-128"/>
              <a:cs typeface="Times New Roman" pitchFamily="18" charset="0"/>
            </a:endParaRPr>
          </a:p>
          <a:p>
            <a:pPr marL="539750" lvl="1" indent="-341313">
              <a:spcBef>
                <a:spcPts val="438"/>
              </a:spcBef>
              <a:buSzTx/>
            </a:pPr>
            <a:r>
              <a:rPr lang="en-US" altLang="en-US" dirty="0">
                <a:latin typeface="Tahoma" pitchFamily="34" charset="0"/>
                <a:ea typeface="MS Mincho" pitchFamily="49" charset="-128"/>
              </a:rPr>
              <a:t>High visibility cloth hats.</a:t>
            </a:r>
            <a:endParaRPr lang="en-AU" altLang="en-US" sz="1400" dirty="0">
              <a:latin typeface="Tahoma" pitchFamily="34" charset="0"/>
              <a:ea typeface="MS Mincho" pitchFamily="49" charset="-128"/>
              <a:cs typeface="Times New Roman" pitchFamily="18" charset="0"/>
            </a:endParaRPr>
          </a:p>
          <a:p>
            <a:pPr marL="539750" lvl="1" indent="-341313">
              <a:spcBef>
                <a:spcPts val="438"/>
              </a:spcBef>
              <a:buSzTx/>
            </a:pPr>
            <a:r>
              <a:rPr lang="en-US" altLang="en-US" dirty="0">
                <a:latin typeface="Tahoma" pitchFamily="34" charset="0"/>
                <a:ea typeface="MS Mincho" pitchFamily="49" charset="-128"/>
              </a:rPr>
              <a:t>Approved skin protection.</a:t>
            </a:r>
            <a:endParaRPr lang="en-AU" altLang="en-US" sz="1400" dirty="0">
              <a:latin typeface="Tahoma" pitchFamily="34" charset="0"/>
              <a:ea typeface="MS Mincho" pitchFamily="49" charset="-128"/>
              <a:cs typeface="Times New Roman" pitchFamily="18" charset="0"/>
            </a:endParaRPr>
          </a:p>
          <a:p>
            <a:pPr marL="539750" lvl="1" indent="-341313">
              <a:spcBef>
                <a:spcPts val="438"/>
              </a:spcBef>
              <a:buSzTx/>
            </a:pPr>
            <a:r>
              <a:rPr lang="en-US" altLang="en-US" dirty="0">
                <a:latin typeface="Tahoma" pitchFamily="34" charset="0"/>
                <a:ea typeface="MS Mincho" pitchFamily="49" charset="-128"/>
              </a:rPr>
              <a:t>Wet weather clothing</a:t>
            </a:r>
            <a:r>
              <a:rPr lang="en-AU" altLang="en-US" dirty="0">
                <a:latin typeface="Tahoma" pitchFamily="34" charset="0"/>
              </a:rPr>
              <a:t>.</a:t>
            </a:r>
          </a:p>
        </p:txBody>
      </p:sp>
      <p:pic>
        <p:nvPicPr>
          <p:cNvPr id="69635" name="Picture 2" descr="worker ppe clothing hard hat jacket pants hi vis 12007765_l"/>
          <p:cNvPicPr>
            <a:picLocks noChangeAspect="1" noChangeArrowheads="1"/>
          </p:cNvPicPr>
          <p:nvPr/>
        </p:nvPicPr>
        <p:blipFill>
          <a:blip r:embed="rId3" cstate="print">
            <a:extLst>
              <a:ext uri="{28A0092B-C50C-407E-A947-70E740481C1C}">
                <a14:useLocalDpi xmlns:a14="http://schemas.microsoft.com/office/drawing/2010/main" val="0"/>
              </a:ext>
            </a:extLst>
          </a:blip>
          <a:srcRect l="28215" t="6564" r="22354" b="51341"/>
          <a:stretch>
            <a:fillRect/>
          </a:stretch>
        </p:blipFill>
        <p:spPr bwMode="auto">
          <a:xfrm>
            <a:off x="6983413" y="4337277"/>
            <a:ext cx="19716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822" y="19222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527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Title 1"/>
          <p:cNvSpPr>
            <a:spLocks noGrp="1"/>
          </p:cNvSpPr>
          <p:nvPr>
            <p:ph type="title"/>
          </p:nvPr>
        </p:nvSpPr>
        <p:spPr bwMode="auto">
          <a:xfrm>
            <a:off x="961118" y="399143"/>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2.1.1 Personal Protective Equipment (PPE)</a:t>
            </a:r>
          </a:p>
        </p:txBody>
      </p:sp>
      <p:sp>
        <p:nvSpPr>
          <p:cNvPr id="71682" name="Content Placeholder 2"/>
          <p:cNvSpPr>
            <a:spLocks noGrp="1"/>
          </p:cNvSpPr>
          <p:nvPr>
            <p:ph idx="1"/>
          </p:nvPr>
        </p:nvSpPr>
        <p:spPr bwMode="auto">
          <a:xfrm>
            <a:off x="743404" y="1615168"/>
            <a:ext cx="7261225" cy="278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ea typeface="MS Mincho" pitchFamily="49" charset="-128"/>
              </a:rPr>
              <a:t>High visibility clothing must meet the requirements of AS/NZS 1906.4-1997: Retro-reflective Materials and Devices for Road Traffic Control Purposes, Part 4: High Visibility Materials for Safety Garments.</a:t>
            </a:r>
          </a:p>
          <a:p>
            <a:pPr>
              <a:spcBef>
                <a:spcPts val="438"/>
              </a:spcBef>
            </a:pPr>
            <a:endParaRPr lang="en-US" altLang="en-US" dirty="0">
              <a:solidFill>
                <a:srgbClr val="000000"/>
              </a:solidFill>
              <a:latin typeface="Tahoma" pitchFamily="34" charset="0"/>
              <a:ea typeface="MS Mincho" pitchFamily="49" charset="-128"/>
              <a:cs typeface="Tahoma" pitchFamily="34" charset="0"/>
            </a:endParaRPr>
          </a:p>
          <a:p>
            <a:pPr>
              <a:spcBef>
                <a:spcPts val="438"/>
              </a:spcBef>
            </a:pPr>
            <a:r>
              <a:rPr lang="en-US" altLang="en-US" dirty="0">
                <a:solidFill>
                  <a:srgbClr val="000000"/>
                </a:solidFill>
                <a:latin typeface="Tahoma" pitchFamily="34" charset="0"/>
                <a:ea typeface="MS Mincho" pitchFamily="49" charset="-128"/>
                <a:cs typeface="Tahoma" pitchFamily="34" charset="0"/>
              </a:rPr>
              <a:t>If you find any PPE that is not in good condition, tag it and remove it from service.</a:t>
            </a:r>
            <a:endParaRPr lang="en-AU" altLang="en-US" dirty="0">
              <a:solidFill>
                <a:srgbClr val="000000"/>
              </a:solidFill>
              <a:latin typeface="Tahoma" pitchFamily="34" charset="0"/>
              <a:ea typeface="MS Mincho" pitchFamily="49" charset="-128"/>
              <a:cs typeface="Tahoma" pitchFamily="34" charset="0"/>
            </a:endParaRPr>
          </a:p>
        </p:txBody>
      </p:sp>
      <p:pic>
        <p:nvPicPr>
          <p:cNvPr id="71683" name="Picture 4" descr="C:\Users\Safe Work\Desktop\RIIMPO320D Pics\PPE construction worker in vest and hard hat with ear protection hard hat put on 145914227.jpg"/>
          <p:cNvPicPr>
            <a:picLocks noChangeAspect="1" noChangeArrowheads="1"/>
          </p:cNvPicPr>
          <p:nvPr/>
        </p:nvPicPr>
        <p:blipFill>
          <a:blip r:embed="rId3" cstate="print">
            <a:extLst>
              <a:ext uri="{28A0092B-C50C-407E-A947-70E740481C1C}">
                <a14:useLocalDpi xmlns:a14="http://schemas.microsoft.com/office/drawing/2010/main" val="0"/>
              </a:ext>
            </a:extLst>
          </a:blip>
          <a:srcRect r="15231"/>
          <a:stretch>
            <a:fillRect/>
          </a:stretch>
        </p:blipFill>
        <p:spPr bwMode="auto">
          <a:xfrm>
            <a:off x="3659188" y="4278313"/>
            <a:ext cx="32766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906" y="95899"/>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859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Title 1"/>
          <p:cNvSpPr>
            <a:spLocks noGrp="1"/>
          </p:cNvSpPr>
          <p:nvPr>
            <p:ph type="title"/>
          </p:nvPr>
        </p:nvSpPr>
        <p:spPr bwMode="auto">
          <a:xfrm>
            <a:off x="1015546" y="6824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 Signs and Warning Devices</a:t>
            </a:r>
          </a:p>
        </p:txBody>
      </p:sp>
      <p:sp>
        <p:nvSpPr>
          <p:cNvPr id="73730" name="Content Placeholder 2"/>
          <p:cNvSpPr>
            <a:spLocks noGrp="1"/>
          </p:cNvSpPr>
          <p:nvPr>
            <p:ph idx="1"/>
          </p:nvPr>
        </p:nvSpPr>
        <p:spPr bwMode="auto">
          <a:xfrm>
            <a:off x="754289" y="1948771"/>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Traffic Management Plan should state the types, sizes and numbers of signs and devices required for the project.</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Temporary warning signs.</a:t>
            </a:r>
            <a:endParaRPr lang="en-AU" altLang="en-US" dirty="0">
              <a:latin typeface="Tahoma" pitchFamily="34" charset="0"/>
            </a:endParaRPr>
          </a:p>
          <a:p>
            <a:pPr marL="539750" lvl="1" indent="-341313">
              <a:spcBef>
                <a:spcPts val="438"/>
              </a:spcBef>
              <a:buSzTx/>
            </a:pPr>
            <a:r>
              <a:rPr lang="en-US" altLang="en-US" dirty="0">
                <a:latin typeface="Tahoma" pitchFamily="34" charset="0"/>
              </a:rPr>
              <a:t>Regulatory and traffic cones.</a:t>
            </a:r>
          </a:p>
        </p:txBody>
      </p:sp>
      <p:pic>
        <p:nvPicPr>
          <p:cNvPr id="73731" name="Picture 4" descr="road work signs 1743409"/>
          <p:cNvPicPr>
            <a:picLocks noChangeAspect="1" noChangeArrowheads="1"/>
          </p:cNvPicPr>
          <p:nvPr/>
        </p:nvPicPr>
        <p:blipFill>
          <a:blip r:embed="rId3" cstate="print">
            <a:extLst>
              <a:ext uri="{28A0092B-C50C-407E-A947-70E740481C1C}">
                <a14:useLocalDpi xmlns:a14="http://schemas.microsoft.com/office/drawing/2010/main" val="0"/>
              </a:ext>
            </a:extLst>
          </a:blip>
          <a:srcRect l="14977" t="6413" r="6041"/>
          <a:stretch>
            <a:fillRect/>
          </a:stretch>
        </p:blipFill>
        <p:spPr bwMode="auto">
          <a:xfrm>
            <a:off x="6070600" y="4094163"/>
            <a:ext cx="28797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1"/>
          <p:cNvSpPr>
            <a:spLocks noChangeArrowheads="1"/>
          </p:cNvSpPr>
          <p:nvPr/>
        </p:nvSpPr>
        <p:spPr bwMode="auto">
          <a:xfrm>
            <a:off x="1227137" y="4360863"/>
            <a:ext cx="4083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Temporary warning signs are used to alert the public of changed conditions ahead.</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822" y="19222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058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Title 1"/>
          <p:cNvSpPr>
            <a:spLocks noGrp="1"/>
          </p:cNvSpPr>
          <p:nvPr>
            <p:ph type="title"/>
          </p:nvPr>
        </p:nvSpPr>
        <p:spPr bwMode="auto">
          <a:xfrm>
            <a:off x="719137" y="84545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 Signs and Warning Devices</a:t>
            </a:r>
          </a:p>
        </p:txBody>
      </p:sp>
      <p:sp>
        <p:nvSpPr>
          <p:cNvPr id="75778" name="Content Placeholder 2"/>
          <p:cNvSpPr>
            <a:spLocks noGrp="1"/>
          </p:cNvSpPr>
          <p:nvPr>
            <p:ph idx="1"/>
          </p:nvPr>
        </p:nvSpPr>
        <p:spPr bwMode="auto">
          <a:xfrm>
            <a:off x="558346" y="2111375"/>
            <a:ext cx="7261225" cy="340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Other signs and devices that may be used:</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Warning signs.</a:t>
            </a:r>
            <a:endParaRPr lang="en-AU" altLang="en-US" dirty="0">
              <a:latin typeface="Tahoma" pitchFamily="34" charset="0"/>
            </a:endParaRPr>
          </a:p>
          <a:p>
            <a:pPr marL="539750" lvl="1" indent="-341313">
              <a:spcBef>
                <a:spcPts val="438"/>
              </a:spcBef>
              <a:buSzTx/>
            </a:pPr>
            <a:r>
              <a:rPr lang="en-US" altLang="en-US" dirty="0">
                <a:latin typeface="Tahoma" pitchFamily="34" charset="0"/>
              </a:rPr>
              <a:t>Vehicle mounted signs and flashing lights.</a:t>
            </a:r>
            <a:endParaRPr lang="en-AU" altLang="en-US" dirty="0">
              <a:latin typeface="Tahoma" pitchFamily="34" charset="0"/>
            </a:endParaRPr>
          </a:p>
          <a:p>
            <a:pPr marL="539750" lvl="1" indent="-341313">
              <a:spcBef>
                <a:spcPts val="438"/>
              </a:spcBef>
              <a:buSzTx/>
            </a:pPr>
            <a:r>
              <a:rPr lang="en-US" altLang="en-US" dirty="0">
                <a:latin typeface="Tahoma" pitchFamily="34" charset="0"/>
              </a:rPr>
              <a:t>Guide signs.</a:t>
            </a:r>
            <a:endParaRPr lang="en-AU" altLang="en-US" dirty="0">
              <a:latin typeface="Tahoma" pitchFamily="34" charset="0"/>
            </a:endParaRPr>
          </a:p>
          <a:p>
            <a:pPr marL="539750" lvl="1" indent="-341313">
              <a:spcBef>
                <a:spcPts val="438"/>
              </a:spcBef>
              <a:buSzTx/>
            </a:pPr>
            <a:r>
              <a:rPr lang="en-US" altLang="en-US" dirty="0">
                <a:latin typeface="Tahoma" pitchFamily="34" charset="0"/>
              </a:rPr>
              <a:t>Barriers.</a:t>
            </a:r>
            <a:endParaRPr lang="en-AU" altLang="en-US" dirty="0">
              <a:latin typeface="Tahoma" pitchFamily="34" charset="0"/>
            </a:endParaRPr>
          </a:p>
          <a:p>
            <a:pPr marL="539750" lvl="1" indent="-341313">
              <a:spcBef>
                <a:spcPts val="438"/>
              </a:spcBef>
              <a:buSzTx/>
            </a:pPr>
            <a:r>
              <a:rPr lang="en-US" altLang="en-US" dirty="0">
                <a:latin typeface="Tahoma" pitchFamily="34" charset="0"/>
              </a:rPr>
              <a:t>Hazard markers.</a:t>
            </a:r>
            <a:endParaRPr lang="en-AU" altLang="en-US" dirty="0">
              <a:latin typeface="Tahoma" pitchFamily="34" charset="0"/>
            </a:endParaRPr>
          </a:p>
          <a:p>
            <a:pPr marL="539750" lvl="1" indent="-341313">
              <a:spcBef>
                <a:spcPts val="438"/>
              </a:spcBef>
              <a:buSzTx/>
            </a:pPr>
            <a:r>
              <a:rPr lang="en-US" altLang="en-US" dirty="0">
                <a:latin typeface="Tahoma" pitchFamily="34" charset="0"/>
              </a:rPr>
              <a:t>Bollards.</a:t>
            </a:r>
            <a:endParaRPr lang="en-AU" altLang="en-US" dirty="0">
              <a:latin typeface="Tahoma" pitchFamily="34" charset="0"/>
            </a:endParaRPr>
          </a:p>
          <a:p>
            <a:pPr marL="539750" lvl="1" indent="-341313">
              <a:spcBef>
                <a:spcPts val="438"/>
              </a:spcBef>
              <a:buSzTx/>
            </a:pPr>
            <a:r>
              <a:rPr lang="en-US" altLang="en-US" dirty="0">
                <a:latin typeface="Tahoma" pitchFamily="34" charset="0"/>
              </a:rPr>
              <a:t>Arrow boards.</a:t>
            </a:r>
            <a:endParaRPr lang="en-AU" altLang="en-US" dirty="0">
              <a:latin typeface="Tahoma" pitchFamily="34" charset="0"/>
            </a:endParaRPr>
          </a:p>
        </p:txBody>
      </p:sp>
      <p:pic>
        <p:nvPicPr>
          <p:cNvPr id="75779" name="Picture 1" descr="Roadside fixtures workmen cones road 15573795_m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3814763"/>
            <a:ext cx="19208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14655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353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Title 1"/>
          <p:cNvSpPr>
            <a:spLocks noGrp="1"/>
          </p:cNvSpPr>
          <p:nvPr>
            <p:ph type="title"/>
          </p:nvPr>
        </p:nvSpPr>
        <p:spPr bwMode="auto">
          <a:xfrm>
            <a:off x="1135290" y="7474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2.2.1 Traffic Controller Signs</a:t>
            </a:r>
          </a:p>
        </p:txBody>
      </p:sp>
      <p:sp>
        <p:nvSpPr>
          <p:cNvPr id="77826" name="Content Placeholder 2"/>
          <p:cNvSpPr>
            <a:spLocks noGrp="1"/>
          </p:cNvSpPr>
          <p:nvPr>
            <p:ph idx="1"/>
          </p:nvPr>
        </p:nvSpPr>
        <p:spPr bwMode="auto">
          <a:xfrm>
            <a:off x="819603" y="1735138"/>
            <a:ext cx="7261225" cy="314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Whenever a traffic controller is on duty, the </a:t>
            </a:r>
            <a:r>
              <a:rPr lang="ja-JP" altLang="en-US" dirty="0">
                <a:latin typeface="Tahoma" pitchFamily="34" charset="0"/>
                <a:cs typeface="Tahoma" pitchFamily="34" charset="0"/>
              </a:rPr>
              <a:t>“</a:t>
            </a:r>
            <a:r>
              <a:rPr lang="en-US" altLang="ja-JP" dirty="0">
                <a:latin typeface="Tahoma" pitchFamily="34" charset="0"/>
                <a:cs typeface="Tahoma" pitchFamily="34" charset="0"/>
              </a:rPr>
              <a:t>Traffic Controller Ahead – PREPARE TO STOP</a:t>
            </a:r>
            <a:r>
              <a:rPr lang="ja-JP" altLang="en-US" dirty="0">
                <a:latin typeface="Tahoma" pitchFamily="34" charset="0"/>
                <a:cs typeface="Tahoma" pitchFamily="34" charset="0"/>
              </a:rPr>
              <a:t>”</a:t>
            </a:r>
            <a:r>
              <a:rPr lang="en-US" altLang="ja-JP" dirty="0">
                <a:latin typeface="Tahoma" pitchFamily="34" charset="0"/>
                <a:cs typeface="Tahoma" pitchFamily="34" charset="0"/>
              </a:rPr>
              <a:t> sign must be displayed.</a:t>
            </a:r>
            <a:endParaRPr lang="en-AU" altLang="ja-JP"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A traffic controller is responsible for making sure the sign is set up correctly when the shift begins or resumes and also making sure the sign is removed or covered when work ceases or is suspended.</a:t>
            </a:r>
            <a:endParaRPr lang="en-AU" altLang="en-US" dirty="0">
              <a:latin typeface="Tahoma" pitchFamily="34" charset="0"/>
              <a:cs typeface="Tahoma" pitchFamily="34" charset="0"/>
            </a:endParaRPr>
          </a:p>
        </p:txBody>
      </p:sp>
      <p:pic>
        <p:nvPicPr>
          <p:cNvPr id="77827" name="Picture 4" descr="road work sign stop slow bat prepare to stop IMG_0417"/>
          <p:cNvPicPr>
            <a:picLocks noChangeAspect="1" noChangeArrowheads="1"/>
          </p:cNvPicPr>
          <p:nvPr/>
        </p:nvPicPr>
        <p:blipFill>
          <a:blip r:embed="rId3" cstate="print">
            <a:extLst>
              <a:ext uri="{28A0092B-C50C-407E-A947-70E740481C1C}">
                <a14:useLocalDpi xmlns:a14="http://schemas.microsoft.com/office/drawing/2010/main" val="0"/>
              </a:ext>
            </a:extLst>
          </a:blip>
          <a:srcRect t="4895" b="12881"/>
          <a:stretch>
            <a:fillRect/>
          </a:stretch>
        </p:blipFill>
        <p:spPr bwMode="auto">
          <a:xfrm>
            <a:off x="6070600" y="4884738"/>
            <a:ext cx="28797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880" y="14099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991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Title 1"/>
          <p:cNvSpPr>
            <a:spLocks noGrp="1"/>
          </p:cNvSpPr>
          <p:nvPr>
            <p:ph type="title"/>
          </p:nvPr>
        </p:nvSpPr>
        <p:spPr bwMode="auto">
          <a:xfrm>
            <a:off x="1363889" y="62947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2.2.2 Tools and Equipment</a:t>
            </a:r>
          </a:p>
        </p:txBody>
      </p:sp>
      <p:sp>
        <p:nvSpPr>
          <p:cNvPr id="81922" name="Content Placeholder 2"/>
          <p:cNvSpPr>
            <a:spLocks noGrp="1"/>
          </p:cNvSpPr>
          <p:nvPr>
            <p:ph idx="1"/>
          </p:nvPr>
        </p:nvSpPr>
        <p:spPr bwMode="auto">
          <a:xfrm>
            <a:off x="863145" y="1655310"/>
            <a:ext cx="7261225" cy="288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Stop-slow bat.</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Illuminated wand.</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Radio.</a:t>
            </a:r>
            <a:endParaRPr lang="en-AU" altLang="en-US" sz="1400" dirty="0">
              <a:latin typeface="Tahoma" pitchFamily="34" charset="0"/>
            </a:endParaRPr>
          </a:p>
          <a:p>
            <a:pPr>
              <a:spcBef>
                <a:spcPts val="438"/>
              </a:spcBef>
            </a:pPr>
            <a:r>
              <a:rPr lang="en-US" altLang="en-US" dirty="0">
                <a:latin typeface="Tahoma" pitchFamily="34" charset="0"/>
                <a:cs typeface="Tahoma" pitchFamily="34" charset="0"/>
              </a:rPr>
              <a:t> </a:t>
            </a:r>
            <a:endParaRPr lang="en-AU" altLang="en-US" sz="1400"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A temporary hazard marker, a temporary barrier or a boom barrier may be used to assist the traffic controller. </a:t>
            </a:r>
            <a:endParaRPr lang="en-AU" altLang="en-US" sz="1400" dirty="0">
              <a:latin typeface="Tahoma" pitchFamily="34" charset="0"/>
              <a:cs typeface="Tahoma" pitchFamily="34" charset="0"/>
            </a:endParaRPr>
          </a:p>
        </p:txBody>
      </p:sp>
      <p:pic>
        <p:nvPicPr>
          <p:cNvPr id="81923" name="Picture 4" descr="stop slow bat 461285287_762"/>
          <p:cNvPicPr>
            <a:picLocks noChangeAspect="1" noChangeArrowheads="1"/>
          </p:cNvPicPr>
          <p:nvPr/>
        </p:nvPicPr>
        <p:blipFill>
          <a:blip r:embed="rId3">
            <a:extLst>
              <a:ext uri="{28A0092B-C50C-407E-A947-70E740481C1C}">
                <a14:useLocalDpi xmlns:a14="http://schemas.microsoft.com/office/drawing/2010/main" val="0"/>
              </a:ext>
            </a:extLst>
          </a:blip>
          <a:srcRect t="8664" b="25989"/>
          <a:stretch>
            <a:fillRect/>
          </a:stretch>
        </p:blipFill>
        <p:spPr bwMode="auto">
          <a:xfrm>
            <a:off x="6435725" y="4440238"/>
            <a:ext cx="25193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1"/>
          <p:cNvSpPr>
            <a:spLocks noChangeArrowheads="1"/>
          </p:cNvSpPr>
          <p:nvPr/>
        </p:nvSpPr>
        <p:spPr bwMode="auto">
          <a:xfrm>
            <a:off x="863146" y="455657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If a boom barrier is used, the </a:t>
            </a:r>
            <a:r>
              <a:rPr lang="en-US" altLang="en-US" b="1" dirty="0">
                <a:solidFill>
                  <a:srgbClr val="000000"/>
                </a:solidFill>
                <a:latin typeface="Tahoma" pitchFamily="34" charset="0"/>
                <a:cs typeface="Tahoma" pitchFamily="34" charset="0"/>
              </a:rPr>
              <a:t>STOP</a:t>
            </a:r>
            <a:r>
              <a:rPr lang="en-US" altLang="en-US" dirty="0">
                <a:solidFill>
                  <a:srgbClr val="000000"/>
                </a:solidFill>
                <a:latin typeface="Tahoma" pitchFamily="34" charset="0"/>
                <a:cs typeface="Tahoma" pitchFamily="34" charset="0"/>
              </a:rPr>
              <a:t> sign may be mounted on the boom. </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6648" y="13493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743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Title 1"/>
          <p:cNvSpPr>
            <a:spLocks noGrp="1"/>
          </p:cNvSpPr>
          <p:nvPr>
            <p:ph type="title"/>
          </p:nvPr>
        </p:nvSpPr>
        <p:spPr bwMode="auto">
          <a:xfrm>
            <a:off x="1882775" y="464457"/>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2.2.2.1 Stop-Slow Bat</a:t>
            </a:r>
          </a:p>
        </p:txBody>
      </p:sp>
      <p:sp>
        <p:nvSpPr>
          <p:cNvPr id="83970" name="Content Placeholder 2"/>
          <p:cNvSpPr>
            <a:spLocks noGrp="1"/>
          </p:cNvSpPr>
          <p:nvPr>
            <p:ph idx="1"/>
          </p:nvPr>
        </p:nvSpPr>
        <p:spPr bwMode="auto">
          <a:xfrm>
            <a:off x="678089" y="1536246"/>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This is a double-sided hand held sign with </a:t>
            </a:r>
            <a:r>
              <a:rPr lang="en-US" altLang="en-US" b="1" dirty="0">
                <a:latin typeface="Tahoma" pitchFamily="34" charset="0"/>
                <a:cs typeface="Tahoma" pitchFamily="34" charset="0"/>
              </a:rPr>
              <a:t>STOP</a:t>
            </a:r>
            <a:r>
              <a:rPr lang="en-US" altLang="en-US" dirty="0">
                <a:latin typeface="Tahoma" pitchFamily="34" charset="0"/>
                <a:cs typeface="Tahoma" pitchFamily="34" charset="0"/>
              </a:rPr>
              <a:t> on one side and </a:t>
            </a:r>
            <a:r>
              <a:rPr lang="en-US" altLang="en-US" b="1" dirty="0">
                <a:latin typeface="Tahoma" pitchFamily="34" charset="0"/>
                <a:cs typeface="Tahoma" pitchFamily="34" charset="0"/>
              </a:rPr>
              <a:t>SLOW</a:t>
            </a:r>
            <a:r>
              <a:rPr lang="en-US" altLang="en-US" dirty="0">
                <a:latin typeface="Tahoma" pitchFamily="34" charset="0"/>
                <a:cs typeface="Tahoma" pitchFamily="34" charset="0"/>
              </a:rPr>
              <a:t> on the other. </a:t>
            </a:r>
            <a:endParaRPr lang="en-AU" altLang="en-US" sz="1400" dirty="0">
              <a:latin typeface="Tahoma" pitchFamily="34" charset="0"/>
              <a:cs typeface="Tahoma" pitchFamily="34" charset="0"/>
            </a:endParaRPr>
          </a:p>
          <a:p>
            <a:pPr marL="539750" lvl="1" indent="-341313">
              <a:spcBef>
                <a:spcPts val="438"/>
              </a:spcBef>
              <a:buSzTx/>
            </a:pPr>
            <a:r>
              <a:rPr lang="en-US" altLang="en-US" dirty="0">
                <a:latin typeface="Tahoma" pitchFamily="34" charset="0"/>
              </a:rPr>
              <a:t>The handle should be a minimum of 1.8m long.</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Should be made of retro-reflective material, clean and in good repair. </a:t>
            </a:r>
          </a:p>
        </p:txBody>
      </p:sp>
      <p:pic>
        <p:nvPicPr>
          <p:cNvPr id="839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83823" y="3233738"/>
            <a:ext cx="2666004"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1"/>
          <p:cNvSpPr>
            <a:spLocks noChangeArrowheads="1"/>
          </p:cNvSpPr>
          <p:nvPr/>
        </p:nvSpPr>
        <p:spPr bwMode="auto">
          <a:xfrm>
            <a:off x="1778001" y="3634920"/>
            <a:ext cx="384001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Damaged or defaced bats should be repaired or replaced promptly. </a:t>
            </a:r>
            <a:endParaRPr lang="en-AU" altLang="en-US" sz="1400" dirty="0">
              <a:solidFill>
                <a:srgbClr val="000000"/>
              </a:solidFill>
              <a:latin typeface="Tahoma" pitchFamily="34" charset="0"/>
              <a:cs typeface="Tahoma" pitchFamily="34" charset="0"/>
            </a:endParaRPr>
          </a:p>
          <a:p>
            <a:pPr defTabSz="457200" fontAlgn="base">
              <a:spcBef>
                <a:spcPts val="438"/>
              </a:spcBef>
              <a:spcAft>
                <a:spcPct val="0"/>
              </a:spcAft>
            </a:pPr>
            <a:r>
              <a:rPr lang="en-US" altLang="en-US" dirty="0">
                <a:solidFill>
                  <a:srgbClr val="000000"/>
                </a:solidFill>
                <a:latin typeface="Tahoma" pitchFamily="34" charset="0"/>
                <a:cs typeface="Tahoma" pitchFamily="34" charset="0"/>
              </a:rPr>
              <a:t> </a:t>
            </a:r>
            <a:endParaRPr lang="en-AU" altLang="en-US" sz="1400" dirty="0">
              <a:solidFill>
                <a:srgbClr val="000000"/>
              </a:solidFill>
              <a:latin typeface="Tahoma" pitchFamily="34" charset="0"/>
              <a:cs typeface="Tahoma" pitchFamily="34" charset="0"/>
            </a:endParaRPr>
          </a:p>
          <a:p>
            <a:pPr defTabSz="457200" fontAlgn="base">
              <a:spcBef>
                <a:spcPts val="438"/>
              </a:spcBef>
              <a:spcAft>
                <a:spcPct val="0"/>
              </a:spcAft>
            </a:pPr>
            <a:r>
              <a:rPr lang="en-US" altLang="en-US" dirty="0">
                <a:solidFill>
                  <a:srgbClr val="000000"/>
                </a:solidFill>
                <a:latin typeface="Tahoma" pitchFamily="34" charset="0"/>
                <a:cs typeface="Tahoma" pitchFamily="34" charset="0"/>
              </a:rPr>
              <a:t>For night operations, an illuminated wand should be used as well as the bat.</a:t>
            </a:r>
            <a:endParaRPr lang="en-AU" altLang="en-US" sz="1400"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95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7777" y="1488217"/>
            <a:ext cx="7260890" cy="1636086"/>
          </a:xfrm>
        </p:spPr>
        <p:txBody>
          <a:bodyPr/>
          <a:lstStyle/>
          <a:p>
            <a:br>
              <a:rPr lang="en-AU" sz="3600" b="1" dirty="0"/>
            </a:br>
            <a:r>
              <a:rPr lang="en-AU" sz="3600" b="1" dirty="0"/>
              <a:t>PPE Bingo</a:t>
            </a:r>
            <a:br>
              <a:rPr lang="en-AU" sz="3600" b="1" dirty="0"/>
            </a:br>
            <a:r>
              <a:rPr lang="en-AU" sz="3600" b="1" dirty="0"/>
              <a:t>Lets Play</a:t>
            </a:r>
          </a:p>
        </p:txBody>
      </p:sp>
      <p:sp>
        <p:nvSpPr>
          <p:cNvPr id="3" name="Subtitle 2"/>
          <p:cNvSpPr>
            <a:spLocks noGrp="1"/>
          </p:cNvSpPr>
          <p:nvPr>
            <p:ph type="subTitle" idx="1"/>
          </p:nvPr>
        </p:nvSpPr>
        <p:spPr/>
        <p:txBody>
          <a:bodyPr/>
          <a:lstStyle/>
          <a:p>
            <a:endParaRPr lang="en-AU" dirty="0"/>
          </a:p>
        </p:txBody>
      </p:sp>
      <p:pic>
        <p:nvPicPr>
          <p:cNvPr id="4" name="Picture 3"/>
          <p:cNvPicPr>
            <a:picLocks noChangeAspect="1"/>
          </p:cNvPicPr>
          <p:nvPr/>
        </p:nvPicPr>
        <p:blipFill>
          <a:blip r:embed="rId2"/>
          <a:stretch>
            <a:fillRect/>
          </a:stretch>
        </p:blipFill>
        <p:spPr>
          <a:xfrm>
            <a:off x="6891878" y="122765"/>
            <a:ext cx="1956986" cy="603556"/>
          </a:xfrm>
          <a:prstGeom prst="rect">
            <a:avLst/>
          </a:prstGeom>
        </p:spPr>
      </p:pic>
    </p:spTree>
    <p:extLst>
      <p:ext uri="{BB962C8B-B14F-4D97-AF65-F5344CB8AC3E}">
        <p14:creationId xmlns:p14="http://schemas.microsoft.com/office/powerpoint/2010/main" val="408227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Title 1"/>
          <p:cNvSpPr>
            <a:spLocks noGrp="1"/>
          </p:cNvSpPr>
          <p:nvPr>
            <p:ph type="title"/>
          </p:nvPr>
        </p:nvSpPr>
        <p:spPr bwMode="auto">
          <a:xfrm>
            <a:off x="982889" y="1063172"/>
            <a:ext cx="7332663"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1.1.1 What is Traffic Management?</a:t>
            </a:r>
          </a:p>
        </p:txBody>
      </p:sp>
      <p:sp>
        <p:nvSpPr>
          <p:cNvPr id="9218" name="Content Placeholder 2"/>
          <p:cNvSpPr>
            <a:spLocks noGrp="1"/>
          </p:cNvSpPr>
          <p:nvPr>
            <p:ph idx="1"/>
          </p:nvPr>
        </p:nvSpPr>
        <p:spPr bwMode="auto">
          <a:xfrm>
            <a:off x="1155247" y="2300968"/>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job of controlling traffic through and around hazardous areas and protecting vehicles, pedestrians and workers.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All traffic management operations must follow a Traffic Management Plan.</a:t>
            </a:r>
            <a:endParaRPr lang="en-AU" altLang="en-US" dirty="0">
              <a:latin typeface="Tahoma" pitchFamily="34" charset="0"/>
              <a:cs typeface="Tahoma" pitchFamily="34" charset="0"/>
            </a:endParaRPr>
          </a:p>
        </p:txBody>
      </p:sp>
      <p:pic>
        <p:nvPicPr>
          <p:cNvPr id="9219" name="Picture 351" descr="Description: Description: Construction Manager with plans"/>
          <p:cNvPicPr>
            <a:picLocks noChangeAspect="1" noChangeArrowheads="1"/>
          </p:cNvPicPr>
          <p:nvPr/>
        </p:nvPicPr>
        <p:blipFill>
          <a:blip r:embed="rId3">
            <a:extLst>
              <a:ext uri="{28A0092B-C50C-407E-A947-70E740481C1C}">
                <a14:useLocalDpi xmlns:a14="http://schemas.microsoft.com/office/drawing/2010/main" val="0"/>
              </a:ext>
            </a:extLst>
          </a:blip>
          <a:srcRect r="27167" b="16321"/>
          <a:stretch>
            <a:fillRect/>
          </a:stretch>
        </p:blipFill>
        <p:spPr bwMode="auto">
          <a:xfrm>
            <a:off x="6084888" y="4451350"/>
            <a:ext cx="287972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451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2804847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3393898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1154513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679641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3845933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1489262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2370634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6106" y="1102659"/>
            <a:ext cx="6857999" cy="4572000"/>
          </a:xfrm>
          <a:prstGeom prst="rect">
            <a:avLst/>
          </a:prstGeom>
        </p:spPr>
      </p:pic>
    </p:spTree>
    <p:extLst>
      <p:ext uri="{BB962C8B-B14F-4D97-AF65-F5344CB8AC3E}">
        <p14:creationId xmlns:p14="http://schemas.microsoft.com/office/powerpoint/2010/main" val="2594143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3598414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7999" cy="4572000"/>
          </a:xfrm>
          <a:prstGeom prst="rect">
            <a:avLst/>
          </a:prstGeom>
        </p:spPr>
      </p:pic>
    </p:spTree>
    <p:extLst>
      <p:ext uri="{BB962C8B-B14F-4D97-AF65-F5344CB8AC3E}">
        <p14:creationId xmlns:p14="http://schemas.microsoft.com/office/powerpoint/2010/main" val="108029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Title 1"/>
          <p:cNvSpPr>
            <a:spLocks noGrp="1"/>
          </p:cNvSpPr>
          <p:nvPr>
            <p:ph type="title"/>
          </p:nvPr>
        </p:nvSpPr>
        <p:spPr bwMode="auto">
          <a:xfrm>
            <a:off x="993775" y="1128486"/>
            <a:ext cx="7364413"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1.1.1 What is Traffic Management?</a:t>
            </a:r>
          </a:p>
        </p:txBody>
      </p:sp>
      <p:sp>
        <p:nvSpPr>
          <p:cNvPr id="11266" name="Content Placeholder 2"/>
          <p:cNvSpPr>
            <a:spLocks noGrp="1"/>
          </p:cNvSpPr>
          <p:nvPr>
            <p:ph idx="1"/>
          </p:nvPr>
        </p:nvSpPr>
        <p:spPr bwMode="auto">
          <a:xfrm>
            <a:off x="786946" y="2475140"/>
            <a:ext cx="7261225" cy="246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 Traffic Management Plan is required by legislation whenever:</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Work affects traffic on public and private roads.</a:t>
            </a:r>
            <a:endParaRPr lang="en-AU" altLang="en-US" dirty="0">
              <a:latin typeface="Tahoma" pitchFamily="34" charset="0"/>
            </a:endParaRPr>
          </a:p>
          <a:p>
            <a:pPr marL="539750" lvl="1" indent="-341313">
              <a:spcBef>
                <a:spcPts val="438"/>
              </a:spcBef>
              <a:buSzTx/>
            </a:pPr>
            <a:r>
              <a:rPr lang="en-US" altLang="en-US" dirty="0">
                <a:latin typeface="Tahoma" pitchFamily="34" charset="0"/>
              </a:rPr>
              <a:t>Work affects parking areas.</a:t>
            </a:r>
            <a:endParaRPr lang="en-AU" altLang="en-US" dirty="0">
              <a:latin typeface="Tahoma" pitchFamily="34" charset="0"/>
            </a:endParaRPr>
          </a:p>
          <a:p>
            <a:pPr marL="539750" lvl="1" indent="-341313">
              <a:spcBef>
                <a:spcPts val="438"/>
              </a:spcBef>
              <a:buSzTx/>
            </a:pPr>
            <a:r>
              <a:rPr lang="en-US" altLang="en-US" dirty="0">
                <a:latin typeface="Tahoma" pitchFamily="34" charset="0"/>
              </a:rPr>
              <a:t>Access to construction sites needs to be restricted from public traffic.</a:t>
            </a:r>
            <a:endParaRPr lang="en-AU" altLang="en-US" dirty="0">
              <a:latin typeface="Tahoma" pitchFamily="34" charset="0"/>
            </a:endParaRPr>
          </a:p>
        </p:txBody>
      </p:sp>
      <p:pic>
        <p:nvPicPr>
          <p:cNvPr id="11267" name="Picture 4" descr="Road work signs changed traffic conditions cones light 174489517"/>
          <p:cNvPicPr>
            <a:picLocks noChangeAspect="1" noChangeArrowheads="1"/>
          </p:cNvPicPr>
          <p:nvPr/>
        </p:nvPicPr>
        <p:blipFill>
          <a:blip r:embed="rId3" cstate="print">
            <a:extLst>
              <a:ext uri="{28A0092B-C50C-407E-A947-70E740481C1C}">
                <a14:useLocalDpi xmlns:a14="http://schemas.microsoft.com/office/drawing/2010/main" val="0"/>
              </a:ext>
            </a:extLst>
          </a:blip>
          <a:srcRect t="19455"/>
          <a:stretch>
            <a:fillRect/>
          </a:stretch>
        </p:blipFill>
        <p:spPr bwMode="auto">
          <a:xfrm>
            <a:off x="6084888" y="5016500"/>
            <a:ext cx="28797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665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7" name="Title 1"/>
          <p:cNvSpPr>
            <a:spLocks noGrp="1"/>
          </p:cNvSpPr>
          <p:nvPr>
            <p:ph type="title"/>
          </p:nvPr>
        </p:nvSpPr>
        <p:spPr bwMode="auto">
          <a:xfrm>
            <a:off x="1733550" y="856456"/>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2.2.2.2 Types of Radios</a:t>
            </a:r>
          </a:p>
        </p:txBody>
      </p:sp>
      <p:sp>
        <p:nvSpPr>
          <p:cNvPr id="86018" name="Content Placeholder 2"/>
          <p:cNvSpPr>
            <a:spLocks noGrp="1"/>
          </p:cNvSpPr>
          <p:nvPr>
            <p:ph idx="1"/>
          </p:nvPr>
        </p:nvSpPr>
        <p:spPr bwMode="auto">
          <a:xfrm>
            <a:off x="993775" y="1935956"/>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 may use VHF or UHF radios on site.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If work is being done on a large site you may need to use fixed channel radios to stop interference or messages going to the wrong people.</a:t>
            </a:r>
            <a:endParaRPr lang="en-AU" altLang="en-US" dirty="0">
              <a:latin typeface="Tahoma" pitchFamily="34" charset="0"/>
              <a:cs typeface="Tahoma" pitchFamily="34" charset="0"/>
            </a:endParaRPr>
          </a:p>
        </p:txBody>
      </p:sp>
      <p:pic>
        <p:nvPicPr>
          <p:cNvPr id="86019" name="Picture 4" descr="\\192.168.113.1\Production\Projects 2014\Streamlined Resources\3 DTP - In progress\RIIWHS205D Stop slow bat\RIIWHS205D Smart art\2-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4629150"/>
            <a:ext cx="36004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9330" y="203565"/>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70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Title 1"/>
          <p:cNvSpPr>
            <a:spLocks noGrp="1"/>
          </p:cNvSpPr>
          <p:nvPr>
            <p:ph type="title"/>
          </p:nvPr>
        </p:nvSpPr>
        <p:spPr bwMode="auto">
          <a:xfrm>
            <a:off x="1407431" y="744538"/>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2.2.2.3 Keep Radios Charged Up</a:t>
            </a:r>
          </a:p>
        </p:txBody>
      </p:sp>
      <p:sp>
        <p:nvSpPr>
          <p:cNvPr id="88066" name="Content Placeholder 2"/>
          <p:cNvSpPr>
            <a:spLocks noGrp="1"/>
          </p:cNvSpPr>
          <p:nvPr>
            <p:ph idx="1"/>
          </p:nvPr>
        </p:nvSpPr>
        <p:spPr bwMode="auto">
          <a:xfrm>
            <a:off x="972004" y="1645444"/>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Radios work on batteries. For the radio to work you must keep them charged.</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If the work is going to be done over a long period of time, the condition of the battery should be closely monitored.</a:t>
            </a:r>
            <a:endParaRPr lang="en-AU" altLang="en-US" dirty="0">
              <a:latin typeface="Tahoma" pitchFamily="34" charset="0"/>
              <a:cs typeface="Tahoma" pitchFamily="34" charset="0"/>
            </a:endParaRPr>
          </a:p>
        </p:txBody>
      </p:sp>
      <p:pic>
        <p:nvPicPr>
          <p:cNvPr id="88067" name="Picture 4" descr="radios etched modifi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5725" y="4418013"/>
            <a:ext cx="2519363"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1"/>
          <p:cNvSpPr>
            <a:spLocks noChangeArrowheads="1"/>
          </p:cNvSpPr>
          <p:nvPr/>
        </p:nvSpPr>
        <p:spPr bwMode="auto">
          <a:xfrm>
            <a:off x="972004" y="4261077"/>
            <a:ext cx="4572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Always check the amount of charge in the battery before the start of every shift. At the end of work check how much charge is left and recharge if required.</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6870" y="82122"/>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97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1668690" y="54065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2.2.3 Faulty Equipment</a:t>
            </a:r>
          </a:p>
        </p:txBody>
      </p:sp>
      <p:sp>
        <p:nvSpPr>
          <p:cNvPr id="90114" name="Content Placeholder 2"/>
          <p:cNvSpPr>
            <a:spLocks noGrp="1"/>
          </p:cNvSpPr>
          <p:nvPr>
            <p:ph idx="1"/>
          </p:nvPr>
        </p:nvSpPr>
        <p:spPr bwMode="auto">
          <a:xfrm>
            <a:off x="765175" y="1526381"/>
            <a:ext cx="7261225" cy="2779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You will need to report any problems, faults, defects and damage that you have found so that they can be repaired and the equipment is safe for you or the next operator to use.</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Make sure the equipment is tagged out until the repairs have been made.</a:t>
            </a:r>
            <a:endParaRPr lang="en-AU" altLang="en-US" dirty="0">
              <a:latin typeface="Tahoma" pitchFamily="34" charset="0"/>
              <a:cs typeface="Tahoma" pitchFamily="34" charset="0"/>
            </a:endParaRPr>
          </a:p>
        </p:txBody>
      </p:sp>
      <p:pic>
        <p:nvPicPr>
          <p:cNvPr id="90115" name="Picture 4" descr="worker clipboard hi vis vest ppe 11624403_l cropped"/>
          <p:cNvPicPr>
            <a:picLocks noChangeAspect="1" noChangeArrowheads="1"/>
          </p:cNvPicPr>
          <p:nvPr/>
        </p:nvPicPr>
        <p:blipFill>
          <a:blip r:embed="rId3" cstate="print">
            <a:extLst>
              <a:ext uri="{28A0092B-C50C-407E-A947-70E740481C1C}">
                <a14:useLocalDpi xmlns:a14="http://schemas.microsoft.com/office/drawing/2010/main" val="0"/>
              </a:ext>
            </a:extLst>
          </a:blip>
          <a:srcRect t="2361" b="16095"/>
          <a:stretch>
            <a:fillRect/>
          </a:stretch>
        </p:blipFill>
        <p:spPr bwMode="auto">
          <a:xfrm>
            <a:off x="6681788" y="4333875"/>
            <a:ext cx="24622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1"/>
          <p:cNvSpPr>
            <a:spLocks noChangeArrowheads="1"/>
          </p:cNvSpPr>
          <p:nvPr/>
        </p:nvSpPr>
        <p:spPr bwMode="auto">
          <a:xfrm>
            <a:off x="765175" y="4635274"/>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Record the details of the problem in a fault report as required by your site procedures.</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677" y="123787"/>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684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Title 1"/>
          <p:cNvSpPr>
            <a:spLocks noGrp="1"/>
          </p:cNvSpPr>
          <p:nvPr>
            <p:ph type="title"/>
          </p:nvPr>
        </p:nvSpPr>
        <p:spPr bwMode="auto">
          <a:xfrm>
            <a:off x="1494518" y="72571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 Prepare the Site</a:t>
            </a:r>
          </a:p>
        </p:txBody>
      </p:sp>
      <p:sp>
        <p:nvSpPr>
          <p:cNvPr id="92162" name="Content Placeholder 2"/>
          <p:cNvSpPr>
            <a:spLocks noGrp="1"/>
          </p:cNvSpPr>
          <p:nvPr>
            <p:ph idx="1"/>
          </p:nvPr>
        </p:nvSpPr>
        <p:spPr bwMode="auto">
          <a:xfrm>
            <a:off x="852261" y="2124075"/>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ea typeface="MS Mincho" pitchFamily="49" charset="-128"/>
              </a:rPr>
              <a:t>Directing traffic uses a combination of signage and traffic controllers. </a:t>
            </a:r>
            <a:endParaRPr lang="en-AU" altLang="en-US" sz="1400" dirty="0">
              <a:latin typeface="Tahoma" pitchFamily="34" charset="0"/>
              <a:ea typeface="MS Mincho" pitchFamily="49" charset="-128"/>
              <a:cs typeface="Times New Roman" pitchFamily="18" charset="0"/>
            </a:endParaRPr>
          </a:p>
          <a:p>
            <a:pPr>
              <a:spcBef>
                <a:spcPts val="438"/>
              </a:spcBef>
            </a:pPr>
            <a:r>
              <a:rPr lang="en-US" altLang="en-US" dirty="0">
                <a:latin typeface="Tahoma" pitchFamily="34" charset="0"/>
                <a:ea typeface="MS Mincho" pitchFamily="49" charset="-128"/>
              </a:rPr>
              <a:t> </a:t>
            </a:r>
            <a:endParaRPr lang="en-AU" altLang="en-US" sz="1400" dirty="0">
              <a:latin typeface="Tahoma" pitchFamily="34" charset="0"/>
              <a:ea typeface="MS Mincho" pitchFamily="49" charset="-128"/>
              <a:cs typeface="Times New Roman" pitchFamily="18" charset="0"/>
            </a:endParaRPr>
          </a:p>
          <a:p>
            <a:pPr>
              <a:spcBef>
                <a:spcPts val="438"/>
              </a:spcBef>
            </a:pPr>
            <a:r>
              <a:rPr lang="en-US" altLang="en-US" dirty="0">
                <a:latin typeface="Tahoma" pitchFamily="34" charset="0"/>
                <a:ea typeface="MS Mincho" pitchFamily="49" charset="-128"/>
              </a:rPr>
              <a:t>Make sure you follow the traffic management plan and coordinate traffic control activities with other personnel on site.</a:t>
            </a:r>
            <a:endParaRPr lang="en-AU" altLang="en-US" sz="1400" dirty="0">
              <a:latin typeface="Tahoma" pitchFamily="34" charset="0"/>
              <a:ea typeface="MS Mincho" pitchFamily="49" charset="-128"/>
              <a:cs typeface="Times New Roman" pitchFamily="18" charset="0"/>
            </a:endParaRPr>
          </a:p>
        </p:txBody>
      </p:sp>
      <p:pic>
        <p:nvPicPr>
          <p:cNvPr id="92163" name="Picture 4" descr="Road work asphalt new surface traffic management traffic signs barricades road block 160556303"/>
          <p:cNvPicPr>
            <a:picLocks noChangeAspect="1" noChangeArrowheads="1"/>
          </p:cNvPicPr>
          <p:nvPr/>
        </p:nvPicPr>
        <p:blipFill>
          <a:blip r:embed="rId3" cstate="print">
            <a:extLst>
              <a:ext uri="{28A0092B-C50C-407E-A947-70E740481C1C}">
                <a14:useLocalDpi xmlns:a14="http://schemas.microsoft.com/office/drawing/2010/main" val="0"/>
              </a:ext>
            </a:extLst>
          </a:blip>
          <a:srcRect t="12314"/>
          <a:stretch>
            <a:fillRect/>
          </a:stretch>
        </p:blipFill>
        <p:spPr bwMode="auto">
          <a:xfrm>
            <a:off x="6070600" y="4970463"/>
            <a:ext cx="287972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7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142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9" name="Title 1"/>
          <p:cNvSpPr>
            <a:spLocks noGrp="1"/>
          </p:cNvSpPr>
          <p:nvPr>
            <p:ph type="title"/>
          </p:nvPr>
        </p:nvSpPr>
        <p:spPr bwMode="auto">
          <a:xfrm>
            <a:off x="1320346" y="68149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2.3.1 Direct Traffic Away </a:t>
            </a:r>
            <a:br>
              <a:rPr lang="en-US" altLang="en-US" dirty="0">
                <a:latin typeface="Tahoma" pitchFamily="34" charset="0"/>
                <a:cs typeface="Tahoma" pitchFamily="34" charset="0"/>
              </a:rPr>
            </a:br>
            <a:r>
              <a:rPr lang="en-US" altLang="en-US" dirty="0">
                <a:latin typeface="Tahoma" pitchFamily="34" charset="0"/>
                <a:cs typeface="Tahoma" pitchFamily="34" charset="0"/>
              </a:rPr>
              <a:t>from Hazards</a:t>
            </a:r>
          </a:p>
        </p:txBody>
      </p:sp>
      <p:sp>
        <p:nvSpPr>
          <p:cNvPr id="94210" name="Content Placeholder 2"/>
          <p:cNvSpPr>
            <a:spLocks noGrp="1"/>
          </p:cNvSpPr>
          <p:nvPr>
            <p:ph idx="1"/>
          </p:nvPr>
        </p:nvSpPr>
        <p:spPr bwMode="auto">
          <a:xfrm>
            <a:off x="1222374" y="5297363"/>
            <a:ext cx="7261225"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Make sure you keep all traffic away from hazards or dangerous situations as much as possible.</a:t>
            </a:r>
            <a:endParaRPr lang="en-AU" altLang="en-US" dirty="0">
              <a:latin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53812986"/>
              </p:ext>
            </p:extLst>
          </p:nvPr>
        </p:nvGraphicFramePr>
        <p:xfrm>
          <a:off x="1206499" y="2937102"/>
          <a:ext cx="7277100" cy="2016000"/>
        </p:xfrm>
        <a:graphic>
          <a:graphicData uri="http://schemas.openxmlformats.org/drawingml/2006/table">
            <a:tbl>
              <a:tblPr firstRow="1" bandRow="1">
                <a:tableStyleId>{5C22544A-7EE6-4342-B048-85BDC9FD1C3A}</a:tableStyleId>
              </a:tblPr>
              <a:tblGrid>
                <a:gridCol w="2144258">
                  <a:extLst>
                    <a:ext uri="{9D8B030D-6E8A-4147-A177-3AD203B41FA5}">
                      <a16:colId xmlns:a16="http://schemas.microsoft.com/office/drawing/2014/main" val="20000"/>
                    </a:ext>
                  </a:extLst>
                </a:gridCol>
                <a:gridCol w="5132842">
                  <a:extLst>
                    <a:ext uri="{9D8B030D-6E8A-4147-A177-3AD203B41FA5}">
                      <a16:colId xmlns:a16="http://schemas.microsoft.com/office/drawing/2014/main" val="20001"/>
                    </a:ext>
                  </a:extLst>
                </a:gridCol>
              </a:tblGrid>
              <a:tr h="504000">
                <a:tc rowSpan="4">
                  <a:txBody>
                    <a:bodyPr/>
                    <a:lstStyle/>
                    <a:p>
                      <a:pPr marL="0" marR="0" indent="0" algn="ctr" defTabSz="457200" rtl="0" eaLnBrk="1" fontAlgn="auto" latinLnBrk="0" hangingPunct="1">
                        <a:lnSpc>
                          <a:spcPct val="100000"/>
                        </a:lnSpc>
                        <a:spcBef>
                          <a:spcPts val="300"/>
                        </a:spcBef>
                        <a:spcAft>
                          <a:spcPts val="300"/>
                        </a:spcAft>
                        <a:buClrTx/>
                        <a:buSzTx/>
                        <a:buFontTx/>
                        <a:buNone/>
                        <a:tabLst/>
                        <a:defRPr/>
                      </a:pPr>
                      <a:r>
                        <a:rPr lang="en-US" sz="2400" b="1" dirty="0">
                          <a:solidFill>
                            <a:srgbClr val="FFFFFF"/>
                          </a:solidFill>
                          <a:effectLst/>
                          <a:latin typeface="Tahoma"/>
                          <a:ea typeface="MS Mincho"/>
                          <a:cs typeface="Times New Roman"/>
                        </a:rPr>
                        <a:t>Hazard Category</a:t>
                      </a:r>
                      <a:endParaRPr lang="en-AU" sz="2400" dirty="0">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5797"/>
                    </a:solidFill>
                  </a:tcPr>
                </a:tc>
                <a:tc>
                  <a:txBody>
                    <a:bodyPr/>
                    <a:lstStyle/>
                    <a:p>
                      <a:pPr algn="l">
                        <a:spcBef>
                          <a:spcPts val="300"/>
                        </a:spcBef>
                        <a:spcAft>
                          <a:spcPts val="300"/>
                        </a:spcAft>
                      </a:pPr>
                      <a:r>
                        <a:rPr lang="en-US" sz="2400" b="0" dirty="0">
                          <a:solidFill>
                            <a:schemeClr val="tx1"/>
                          </a:solidFill>
                          <a:effectLst/>
                          <a:latin typeface="Tahoma"/>
                          <a:ea typeface="MS Mincho"/>
                          <a:cs typeface="Times New Roman"/>
                        </a:rPr>
                        <a:t>Worksite hazards.</a:t>
                      </a:r>
                      <a:endParaRPr lang="en-AU" sz="2400" b="0" dirty="0">
                        <a:solidFill>
                          <a:schemeClr val="tx1"/>
                        </a:solidFill>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4000">
                <a:tc vMerge="1">
                  <a:txBody>
                    <a:bodyPr/>
                    <a:lstStyle/>
                    <a:p>
                      <a:pPr algn="ctr">
                        <a:spcBef>
                          <a:spcPts val="300"/>
                        </a:spcBef>
                        <a:spcAft>
                          <a:spcPts val="300"/>
                        </a:spcAft>
                      </a:pPr>
                      <a:endParaRPr lang="en-AU" sz="2400" dirty="0">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US" sz="2400" b="0" dirty="0">
                          <a:solidFill>
                            <a:schemeClr val="tx1"/>
                          </a:solidFill>
                          <a:effectLst/>
                          <a:latin typeface="Tahoma"/>
                          <a:ea typeface="MS Mincho"/>
                          <a:cs typeface="Times New Roman"/>
                        </a:rPr>
                        <a:t>Structural hazards.</a:t>
                      </a:r>
                      <a:endParaRPr lang="en-AU" sz="2400" b="0" dirty="0">
                        <a:solidFill>
                          <a:schemeClr val="tx1"/>
                        </a:solidFill>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4000">
                <a:tc vMerge="1">
                  <a:txBody>
                    <a:bodyPr/>
                    <a:lstStyle/>
                    <a:p>
                      <a:pPr algn="ctr">
                        <a:spcBef>
                          <a:spcPts val="300"/>
                        </a:spcBef>
                        <a:spcAft>
                          <a:spcPts val="300"/>
                        </a:spcAft>
                      </a:pPr>
                      <a:endParaRPr lang="en-AU" sz="2400" dirty="0">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US" sz="2400" b="0" dirty="0">
                          <a:solidFill>
                            <a:schemeClr val="tx1"/>
                          </a:solidFill>
                          <a:effectLst/>
                          <a:latin typeface="Tahoma"/>
                          <a:ea typeface="MS Mincho"/>
                          <a:cs typeface="Times New Roman"/>
                        </a:rPr>
                        <a:t>Traffic hazards.</a:t>
                      </a:r>
                      <a:endParaRPr lang="en-AU" sz="2400" b="0" dirty="0">
                        <a:solidFill>
                          <a:schemeClr val="tx1"/>
                        </a:solidFill>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4000">
                <a:tc vMerge="1">
                  <a:txBody>
                    <a:bodyPr/>
                    <a:lstStyle/>
                    <a:p>
                      <a:pPr algn="ctr">
                        <a:spcBef>
                          <a:spcPts val="300"/>
                        </a:spcBef>
                        <a:spcAft>
                          <a:spcPts val="300"/>
                        </a:spcAft>
                      </a:pPr>
                      <a:endParaRPr lang="en-AU" sz="2400" dirty="0">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Bef>
                          <a:spcPts val="300"/>
                        </a:spcBef>
                        <a:spcAft>
                          <a:spcPts val="300"/>
                        </a:spcAft>
                      </a:pPr>
                      <a:r>
                        <a:rPr lang="en-US" sz="2400" b="0" dirty="0">
                          <a:solidFill>
                            <a:schemeClr val="tx1"/>
                          </a:solidFill>
                          <a:effectLst/>
                          <a:latin typeface="Tahoma"/>
                          <a:ea typeface="MS Mincho"/>
                          <a:cs typeface="Times New Roman"/>
                        </a:rPr>
                        <a:t>Environmental hazards.</a:t>
                      </a:r>
                      <a:endParaRPr lang="en-AU" sz="2400" b="0" dirty="0">
                        <a:solidFill>
                          <a:schemeClr val="tx1"/>
                        </a:solidFill>
                        <a:effectLst/>
                        <a:latin typeface="Tahoma"/>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94225" name="Content Placeholder 2"/>
          <p:cNvSpPr txBox="1">
            <a:spLocks/>
          </p:cNvSpPr>
          <p:nvPr/>
        </p:nvSpPr>
        <p:spPr bwMode="auto">
          <a:xfrm>
            <a:off x="1102632" y="1934710"/>
            <a:ext cx="7261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buFont typeface="Arial" pitchFamily="34" charset="0"/>
              <a:buNone/>
            </a:pPr>
            <a:r>
              <a:rPr lang="en-AU" altLang="en-US" dirty="0">
                <a:solidFill>
                  <a:prstClr val="black"/>
                </a:solidFill>
                <a:latin typeface="Tahoma" pitchFamily="34" charset="0"/>
                <a:cs typeface="Tahoma" pitchFamily="34" charset="0"/>
              </a:rPr>
              <a:t>While preparing the site you should check for any hazards that are in the work area. </a:t>
            </a:r>
          </a:p>
        </p:txBody>
      </p:sp>
      <p:pic>
        <p:nvPicPr>
          <p:cNvPr id="6" name="Picture 9" descr="bli_logo_letterhead_cmy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5265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Title 1"/>
          <p:cNvSpPr>
            <a:spLocks noGrp="1"/>
          </p:cNvSpPr>
          <p:nvPr>
            <p:ph type="title"/>
          </p:nvPr>
        </p:nvSpPr>
        <p:spPr bwMode="auto">
          <a:xfrm>
            <a:off x="879249" y="52546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2.3.2 Site Isolation and </a:t>
            </a:r>
            <a:br>
              <a:rPr lang="en-US" altLang="en-US" dirty="0">
                <a:latin typeface="Tahoma" pitchFamily="34" charset="0"/>
                <a:cs typeface="Tahoma" pitchFamily="34" charset="0"/>
              </a:rPr>
            </a:br>
            <a:r>
              <a:rPr lang="en-US" altLang="en-US" dirty="0">
                <a:latin typeface="Tahoma" pitchFamily="34" charset="0"/>
                <a:cs typeface="Tahoma" pitchFamily="34" charset="0"/>
              </a:rPr>
              <a:t>Traffic Control</a:t>
            </a:r>
          </a:p>
        </p:txBody>
      </p:sp>
      <p:sp>
        <p:nvSpPr>
          <p:cNvPr id="96258" name="Content Placeholder 2"/>
          <p:cNvSpPr>
            <a:spLocks noGrp="1"/>
          </p:cNvSpPr>
          <p:nvPr>
            <p:ph idx="1"/>
          </p:nvPr>
        </p:nvSpPr>
        <p:spPr bwMode="auto">
          <a:xfrm>
            <a:off x="808718" y="1606550"/>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ea typeface="MS Mincho" pitchFamily="49" charset="-128"/>
                <a:cs typeface="Times New Roman" pitchFamily="18" charset="0"/>
              </a:rPr>
              <a:t>Passage of traffic through a work area should only be permitted where both the traffic and the work can be adequately controlled. </a:t>
            </a:r>
            <a:endParaRPr lang="en-AU" altLang="en-US" sz="1400" dirty="0">
              <a:latin typeface="Tahoma" pitchFamily="34" charset="0"/>
              <a:ea typeface="MS Mincho" pitchFamily="49" charset="-128"/>
              <a:cs typeface="Times New Roman" pitchFamily="18" charset="0"/>
            </a:endParaRPr>
          </a:p>
          <a:p>
            <a:pPr>
              <a:spcBef>
                <a:spcPts val="438"/>
              </a:spcBef>
            </a:pPr>
            <a:r>
              <a:rPr lang="en-US" altLang="en-US" dirty="0">
                <a:latin typeface="Tahoma" pitchFamily="34" charset="0"/>
                <a:ea typeface="MS Mincho" pitchFamily="49" charset="-128"/>
                <a:cs typeface="Times New Roman" pitchFamily="18" charset="0"/>
              </a:rPr>
              <a:t> </a:t>
            </a:r>
            <a:endParaRPr lang="en-AU" altLang="en-US" sz="1400" dirty="0">
              <a:latin typeface="Tahoma" pitchFamily="34" charset="0"/>
              <a:ea typeface="MS Mincho" pitchFamily="49" charset="-128"/>
              <a:cs typeface="Times New Roman" pitchFamily="18" charset="0"/>
            </a:endParaRPr>
          </a:p>
          <a:p>
            <a:pPr>
              <a:spcBef>
                <a:spcPts val="438"/>
              </a:spcBef>
            </a:pPr>
            <a:r>
              <a:rPr lang="en-US" altLang="en-US" dirty="0">
                <a:latin typeface="Tahoma" pitchFamily="34" charset="0"/>
                <a:ea typeface="MS Mincho" pitchFamily="49" charset="-128"/>
                <a:cs typeface="Times New Roman" pitchFamily="18" charset="0"/>
              </a:rPr>
              <a:t>Traffic controllers or traffic signals should be used as needed: </a:t>
            </a:r>
            <a:endParaRPr lang="en-AU" altLang="en-US" sz="1400" dirty="0">
              <a:latin typeface="Tahoma" pitchFamily="34" charset="0"/>
              <a:ea typeface="MS Mincho" pitchFamily="49" charset="-128"/>
              <a:cs typeface="Times New Roman" pitchFamily="18" charset="0"/>
            </a:endParaRPr>
          </a:p>
        </p:txBody>
      </p:sp>
      <p:pic>
        <p:nvPicPr>
          <p:cNvPr id="96259" name="Picture 4" descr="Road work asphalt freeway roller cars new surface traffic management workers 144226113"/>
          <p:cNvPicPr>
            <a:picLocks noChangeAspect="1" noChangeArrowheads="1"/>
          </p:cNvPicPr>
          <p:nvPr/>
        </p:nvPicPr>
        <p:blipFill>
          <a:blip r:embed="rId3" cstate="print">
            <a:extLst>
              <a:ext uri="{28A0092B-C50C-407E-A947-70E740481C1C}">
                <a14:useLocalDpi xmlns:a14="http://schemas.microsoft.com/office/drawing/2010/main" val="0"/>
              </a:ext>
            </a:extLst>
          </a:blip>
          <a:srcRect r="18297"/>
          <a:stretch>
            <a:fillRect/>
          </a:stretch>
        </p:blipFill>
        <p:spPr bwMode="auto">
          <a:xfrm flipH="1">
            <a:off x="6445250" y="4340225"/>
            <a:ext cx="251936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1"/>
          <p:cNvSpPr>
            <a:spLocks noChangeArrowheads="1"/>
          </p:cNvSpPr>
          <p:nvPr/>
        </p:nvSpPr>
        <p:spPr bwMode="auto">
          <a:xfrm>
            <a:off x="738187" y="4017963"/>
            <a:ext cx="45720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FontTx/>
              <a:buBlip>
                <a:blip r:embed="rId4"/>
              </a:buBlip>
            </a:pPr>
            <a:r>
              <a:rPr lang="en-US" altLang="en-US" dirty="0">
                <a:solidFill>
                  <a:srgbClr val="000000"/>
                </a:solidFill>
                <a:latin typeface="Tahoma" pitchFamily="34" charset="0"/>
                <a:cs typeface="Tahoma" pitchFamily="34" charset="0"/>
              </a:rPr>
              <a:t>To slow traffic on the approach to an active work area. </a:t>
            </a:r>
            <a:endParaRPr lang="en-AU" altLang="en-US" dirty="0">
              <a:solidFill>
                <a:srgbClr val="000000"/>
              </a:solidFill>
              <a:latin typeface="Tahoma" pitchFamily="34" charset="0"/>
              <a:cs typeface="Tahoma" pitchFamily="34" charset="0"/>
            </a:endParaRPr>
          </a:p>
          <a:p>
            <a:pPr lvl="1" defTabSz="457200" fontAlgn="base">
              <a:spcBef>
                <a:spcPts val="438"/>
              </a:spcBef>
              <a:spcAft>
                <a:spcPct val="0"/>
              </a:spcAft>
              <a:buFontTx/>
              <a:buBlip>
                <a:blip r:embed="rId4"/>
              </a:buBlip>
            </a:pPr>
            <a:r>
              <a:rPr lang="en-US" altLang="en-US" dirty="0">
                <a:solidFill>
                  <a:srgbClr val="000000"/>
                </a:solidFill>
                <a:latin typeface="Tahoma" pitchFamily="34" charset="0"/>
                <a:cs typeface="Tahoma" pitchFamily="34" charset="0"/>
              </a:rPr>
              <a:t>To stop traffic when required for the movement of plant or other operations. </a:t>
            </a:r>
            <a:endParaRPr lang="en-AU" altLang="en-US" dirty="0">
              <a:solidFill>
                <a:srgbClr val="000000"/>
              </a:solidFill>
              <a:latin typeface="Tahoma" pitchFamily="34" charset="0"/>
              <a:cs typeface="Tahoma" pitchFamily="34" charset="0"/>
            </a:endParaRPr>
          </a:p>
          <a:p>
            <a:pPr lvl="1" defTabSz="457200" fontAlgn="base">
              <a:spcBef>
                <a:spcPts val="438"/>
              </a:spcBef>
              <a:spcAft>
                <a:spcPct val="0"/>
              </a:spcAft>
              <a:buFontTx/>
              <a:buBlip>
                <a:blip r:embed="rId4"/>
              </a:buBlip>
            </a:pPr>
            <a:r>
              <a:rPr lang="en-US" altLang="en-US" dirty="0">
                <a:solidFill>
                  <a:srgbClr val="000000"/>
                </a:solidFill>
                <a:latin typeface="Tahoma" pitchFamily="34" charset="0"/>
                <a:cs typeface="Tahoma" pitchFamily="34" charset="0"/>
              </a:rPr>
              <a:t>To control single lane flow.</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188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5" name="Title 1"/>
          <p:cNvSpPr>
            <a:spLocks noGrp="1"/>
          </p:cNvSpPr>
          <p:nvPr>
            <p:ph type="title"/>
          </p:nvPr>
        </p:nvSpPr>
        <p:spPr bwMode="auto">
          <a:xfrm>
            <a:off x="623661" y="108714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2.3.2 Site Isolation and Traffic Control</a:t>
            </a:r>
          </a:p>
        </p:txBody>
      </p:sp>
      <p:sp>
        <p:nvSpPr>
          <p:cNvPr id="98306" name="Content Placeholder 2"/>
          <p:cNvSpPr>
            <a:spLocks noGrp="1"/>
          </p:cNvSpPr>
          <p:nvPr>
            <p:ph idx="1"/>
          </p:nvPr>
        </p:nvSpPr>
        <p:spPr bwMode="auto">
          <a:xfrm>
            <a:off x="493033" y="2279196"/>
            <a:ext cx="7261225" cy="37240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AU" altLang="en-US" dirty="0">
                <a:latin typeface="Tahoma" pitchFamily="34" charset="0"/>
                <a:cs typeface="Tahoma" pitchFamily="34" charset="0"/>
              </a:rPr>
              <a:t>Some traffic control devices need authorisation from the Road Traffic Authority.</a:t>
            </a:r>
          </a:p>
          <a:p>
            <a:pPr>
              <a:spcBef>
                <a:spcPts val="438"/>
              </a:spcBef>
            </a:pPr>
            <a:endParaRPr lang="en-AU" altLang="en-US" dirty="0">
              <a:latin typeface="Tahoma" pitchFamily="34" charset="0"/>
              <a:cs typeface="Tahoma" pitchFamily="34" charset="0"/>
            </a:endParaRPr>
          </a:p>
          <a:p>
            <a:pPr>
              <a:spcBef>
                <a:spcPts val="438"/>
              </a:spcBef>
            </a:pPr>
            <a:r>
              <a:rPr lang="en-AU" altLang="en-US" dirty="0">
                <a:latin typeface="Tahoma" pitchFamily="34" charset="0"/>
                <a:cs typeface="Tahoma" pitchFamily="34" charset="0"/>
              </a:rPr>
              <a:t>Traffic paths past the work area must be clearly set out. </a:t>
            </a:r>
          </a:p>
          <a:p>
            <a:pPr>
              <a:spcBef>
                <a:spcPts val="438"/>
              </a:spcBef>
            </a:pPr>
            <a:endParaRPr lang="en-AU" altLang="en-US" dirty="0">
              <a:latin typeface="Tahoma" pitchFamily="34" charset="0"/>
              <a:cs typeface="Tahoma" pitchFamily="34" charset="0"/>
            </a:endParaRPr>
          </a:p>
          <a:p>
            <a:pPr>
              <a:spcBef>
                <a:spcPts val="438"/>
              </a:spcBef>
            </a:pPr>
            <a:r>
              <a:rPr lang="en-AU" altLang="en-US" dirty="0">
                <a:latin typeface="Tahoma" pitchFamily="34" charset="0"/>
                <a:cs typeface="Tahoma" pitchFamily="34" charset="0"/>
              </a:rPr>
              <a:t>When it is too dangerous to allow traffic </a:t>
            </a:r>
          </a:p>
          <a:p>
            <a:pPr>
              <a:spcBef>
                <a:spcPts val="438"/>
              </a:spcBef>
            </a:pPr>
            <a:r>
              <a:rPr lang="en-AU" altLang="en-US" dirty="0">
                <a:latin typeface="Tahoma" pitchFamily="34" charset="0"/>
                <a:cs typeface="Tahoma" pitchFamily="34" charset="0"/>
              </a:rPr>
              <a:t>through the work area, either a detour </a:t>
            </a:r>
          </a:p>
          <a:p>
            <a:pPr>
              <a:spcBef>
                <a:spcPts val="438"/>
              </a:spcBef>
            </a:pPr>
            <a:r>
              <a:rPr lang="en-AU" altLang="en-US" dirty="0">
                <a:latin typeface="Tahoma" pitchFamily="34" charset="0"/>
                <a:cs typeface="Tahoma" pitchFamily="34" charset="0"/>
              </a:rPr>
              <a:t>or a special sidetrack can be used. </a:t>
            </a:r>
          </a:p>
        </p:txBody>
      </p:sp>
      <p:pic>
        <p:nvPicPr>
          <p:cNvPr id="98307" name="Picture 4" descr="Road work detour sign traffic"/>
          <p:cNvPicPr>
            <a:picLocks noChangeAspect="1" noChangeArrowheads="1"/>
          </p:cNvPicPr>
          <p:nvPr/>
        </p:nvPicPr>
        <p:blipFill>
          <a:blip r:embed="rId3">
            <a:extLst>
              <a:ext uri="{28A0092B-C50C-407E-A947-70E740481C1C}">
                <a14:useLocalDpi xmlns:a14="http://schemas.microsoft.com/office/drawing/2010/main" val="0"/>
              </a:ext>
            </a:extLst>
          </a:blip>
          <a:srcRect t="6175"/>
          <a:stretch>
            <a:fillRect/>
          </a:stretch>
        </p:blipFill>
        <p:spPr bwMode="auto">
          <a:xfrm>
            <a:off x="6070600" y="4857750"/>
            <a:ext cx="28797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72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029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3" name="Title 1"/>
          <p:cNvSpPr>
            <a:spLocks noGrp="1"/>
          </p:cNvSpPr>
          <p:nvPr>
            <p:ph type="title"/>
          </p:nvPr>
        </p:nvSpPr>
        <p:spPr bwMode="auto">
          <a:xfrm>
            <a:off x="928461" y="69736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2.3.3 Position Signs and Devices</a:t>
            </a:r>
          </a:p>
        </p:txBody>
      </p:sp>
      <p:sp>
        <p:nvSpPr>
          <p:cNvPr id="100354" name="Content Placeholder 2"/>
          <p:cNvSpPr>
            <a:spLocks noGrp="1"/>
          </p:cNvSpPr>
          <p:nvPr>
            <p:ph idx="1"/>
          </p:nvPr>
        </p:nvSpPr>
        <p:spPr bwMode="auto">
          <a:xfrm>
            <a:off x="765175" y="1778454"/>
            <a:ext cx="7261225" cy="3621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Worksite signage must be placed in accordance with the Traffic Management Plan.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Signs should face towards approaching traffic approximately at right angles to the line of sight from the driver to the sign.</a:t>
            </a:r>
          </a:p>
          <a:p>
            <a:pPr marL="539750" lvl="1" indent="-341313">
              <a:spcBef>
                <a:spcPts val="438"/>
              </a:spcBef>
              <a:buSzTx/>
            </a:pPr>
            <a:r>
              <a:rPr lang="en-US" altLang="en-US" dirty="0">
                <a:solidFill>
                  <a:srgbClr val="000000"/>
                </a:solidFill>
                <a:latin typeface="Tahoma" pitchFamily="34" charset="0"/>
              </a:rPr>
              <a:t>Generally placed on the left hand side of the road, at a distance that does </a:t>
            </a:r>
          </a:p>
          <a:p>
            <a:pPr marL="198437" lvl="1" indent="0">
              <a:spcBef>
                <a:spcPts val="438"/>
              </a:spcBef>
              <a:buSzTx/>
              <a:buNone/>
            </a:pPr>
            <a:r>
              <a:rPr lang="en-US" altLang="en-US" dirty="0">
                <a:solidFill>
                  <a:srgbClr val="000000"/>
                </a:solidFill>
                <a:latin typeface="Tahoma" pitchFamily="34" charset="0"/>
              </a:rPr>
              <a:t>    not present a hazard to passing </a:t>
            </a:r>
          </a:p>
          <a:p>
            <a:pPr marL="198437" lvl="1" indent="0">
              <a:spcBef>
                <a:spcPts val="438"/>
              </a:spcBef>
              <a:buSzTx/>
              <a:buNone/>
            </a:pPr>
            <a:r>
              <a:rPr lang="en-US" altLang="en-US" dirty="0">
                <a:solidFill>
                  <a:srgbClr val="000000"/>
                </a:solidFill>
                <a:latin typeface="Tahoma" pitchFamily="34" charset="0"/>
              </a:rPr>
              <a:t>    traffic. </a:t>
            </a:r>
            <a:endParaRPr lang="en-AU" altLang="en-US" dirty="0">
              <a:solidFill>
                <a:srgbClr val="000000"/>
              </a:solidFill>
              <a:latin typeface="Tahoma" pitchFamily="34" charset="0"/>
            </a:endParaRPr>
          </a:p>
        </p:txBody>
      </p:sp>
      <p:pic>
        <p:nvPicPr>
          <p:cNvPr id="100355" name="Picture 4" descr="road works signs IMG_0421"/>
          <p:cNvPicPr>
            <a:picLocks noChangeAspect="1" noChangeArrowheads="1"/>
          </p:cNvPicPr>
          <p:nvPr/>
        </p:nvPicPr>
        <p:blipFill>
          <a:blip r:embed="rId3" cstate="print">
            <a:extLst>
              <a:ext uri="{28A0092B-C50C-407E-A947-70E740481C1C}">
                <a14:useLocalDpi xmlns:a14="http://schemas.microsoft.com/office/drawing/2010/main" val="0"/>
              </a:ext>
            </a:extLst>
          </a:blip>
          <a:srcRect r="10071"/>
          <a:stretch>
            <a:fillRect/>
          </a:stretch>
        </p:blipFill>
        <p:spPr bwMode="auto">
          <a:xfrm>
            <a:off x="6421437" y="4553404"/>
            <a:ext cx="25193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355" y="227851"/>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25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Title 1"/>
          <p:cNvSpPr>
            <a:spLocks noGrp="1"/>
          </p:cNvSpPr>
          <p:nvPr>
            <p:ph type="title"/>
          </p:nvPr>
        </p:nvSpPr>
        <p:spPr bwMode="auto">
          <a:xfrm>
            <a:off x="656318" y="125253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2.3.3 Position Signs and Devices</a:t>
            </a:r>
          </a:p>
        </p:txBody>
      </p:sp>
      <p:sp>
        <p:nvSpPr>
          <p:cNvPr id="102402" name="Content Placeholder 2"/>
          <p:cNvSpPr>
            <a:spLocks noGrp="1"/>
          </p:cNvSpPr>
          <p:nvPr>
            <p:ph idx="1"/>
          </p:nvPr>
        </p:nvSpPr>
        <p:spPr bwMode="auto">
          <a:xfrm>
            <a:off x="318861" y="2333625"/>
            <a:ext cx="7261225" cy="2780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solidFill>
                  <a:srgbClr val="000000"/>
                </a:solidFill>
                <a:latin typeface="Tahoma" pitchFamily="34" charset="0"/>
              </a:rPr>
              <a:t>On multi-lane roads and where traffic is dense, the signs should be placed on both sides of the roadway.</a:t>
            </a:r>
          </a:p>
          <a:p>
            <a:pPr marL="539750" lvl="1" indent="-341313">
              <a:spcBef>
                <a:spcPts val="438"/>
              </a:spcBef>
              <a:buSzTx/>
            </a:pPr>
            <a:r>
              <a:rPr lang="ja-JP" altLang="en-US" dirty="0">
                <a:latin typeface="Tahoma" pitchFamily="34" charset="0"/>
              </a:rPr>
              <a:t>“</a:t>
            </a:r>
            <a:r>
              <a:rPr lang="en-US" altLang="ja-JP" dirty="0">
                <a:latin typeface="Tahoma" pitchFamily="34" charset="0"/>
                <a:cs typeface="Tahoma" pitchFamily="34" charset="0"/>
              </a:rPr>
              <a:t>Traffic Controller</a:t>
            </a:r>
            <a:r>
              <a:rPr lang="ja-JP" altLang="en-US" dirty="0">
                <a:latin typeface="Tahoma" pitchFamily="34" charset="0"/>
              </a:rPr>
              <a:t>”</a:t>
            </a:r>
            <a:r>
              <a:rPr lang="en-US" altLang="ja-JP" dirty="0">
                <a:latin typeface="Tahoma" pitchFamily="34" charset="0"/>
                <a:cs typeface="Tahoma" pitchFamily="34" charset="0"/>
              </a:rPr>
              <a:t> sign and the </a:t>
            </a:r>
            <a:r>
              <a:rPr lang="ja-JP" altLang="en-US" dirty="0">
                <a:latin typeface="Tahoma" pitchFamily="34" charset="0"/>
              </a:rPr>
              <a:t>“</a:t>
            </a:r>
            <a:r>
              <a:rPr lang="en-US" altLang="ja-JP" dirty="0">
                <a:latin typeface="Tahoma" pitchFamily="34" charset="0"/>
                <a:cs typeface="Tahoma" pitchFamily="34" charset="0"/>
              </a:rPr>
              <a:t>Prepare to Stop</a:t>
            </a:r>
            <a:r>
              <a:rPr lang="ja-JP" altLang="en-US" dirty="0">
                <a:latin typeface="Tahoma" pitchFamily="34" charset="0"/>
              </a:rPr>
              <a:t>”</a:t>
            </a:r>
            <a:r>
              <a:rPr lang="en-US" altLang="ja-JP" dirty="0">
                <a:latin typeface="Tahoma" pitchFamily="34" charset="0"/>
                <a:cs typeface="Tahoma" pitchFamily="34" charset="0"/>
              </a:rPr>
              <a:t> sign must be in place facing approaching traffic at all times while traffic control </a:t>
            </a:r>
          </a:p>
          <a:p>
            <a:pPr marL="198437" lvl="1" indent="0">
              <a:spcBef>
                <a:spcPts val="438"/>
              </a:spcBef>
              <a:buSzTx/>
              <a:buNone/>
            </a:pPr>
            <a:r>
              <a:rPr lang="en-US" altLang="ja-JP" dirty="0">
                <a:latin typeface="Tahoma" pitchFamily="34" charset="0"/>
                <a:cs typeface="Tahoma" pitchFamily="34" charset="0"/>
              </a:rPr>
              <a:t>    is in operation.</a:t>
            </a:r>
            <a:endParaRPr lang="en-AU" altLang="en-US" dirty="0">
              <a:latin typeface="Tahoma" pitchFamily="34" charset="0"/>
              <a:cs typeface="Tahoma" pitchFamily="34" charset="0"/>
            </a:endParaRPr>
          </a:p>
        </p:txBody>
      </p:sp>
      <p:pic>
        <p:nvPicPr>
          <p:cNvPr id="102403" name="Picture 4" descr="road works signs IMG_0421"/>
          <p:cNvPicPr>
            <a:picLocks noChangeAspect="1" noChangeArrowheads="1"/>
          </p:cNvPicPr>
          <p:nvPr/>
        </p:nvPicPr>
        <p:blipFill>
          <a:blip r:embed="rId3" cstate="print">
            <a:extLst>
              <a:ext uri="{28A0092B-C50C-407E-A947-70E740481C1C}">
                <a14:useLocalDpi xmlns:a14="http://schemas.microsoft.com/office/drawing/2010/main" val="0"/>
              </a:ext>
            </a:extLst>
          </a:blip>
          <a:srcRect r="10071"/>
          <a:stretch>
            <a:fillRect/>
          </a:stretch>
        </p:blipFill>
        <p:spPr bwMode="auto">
          <a:xfrm>
            <a:off x="6445250" y="4575175"/>
            <a:ext cx="25193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168" y="220989"/>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699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49" name="Title 1"/>
          <p:cNvSpPr>
            <a:spLocks noGrp="1"/>
          </p:cNvSpPr>
          <p:nvPr>
            <p:ph type="title"/>
          </p:nvPr>
        </p:nvSpPr>
        <p:spPr bwMode="auto">
          <a:xfrm>
            <a:off x="738187" y="551543"/>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2.3.3 Position Signs and Devices</a:t>
            </a:r>
          </a:p>
        </p:txBody>
      </p:sp>
      <p:sp>
        <p:nvSpPr>
          <p:cNvPr id="104450" name="Content Placeholder 2"/>
          <p:cNvSpPr>
            <a:spLocks noGrp="1"/>
          </p:cNvSpPr>
          <p:nvPr>
            <p:ph idx="1"/>
          </p:nvPr>
        </p:nvSpPr>
        <p:spPr bwMode="auto">
          <a:xfrm>
            <a:off x="623660" y="1509713"/>
            <a:ext cx="7261225"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It is the responsibility of the traffic controller to ensure the signs are in place while controlling traffic and are removed or covered.</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The position of the signs will vary depending on the traffic approach speed.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Maximum approach speed of traffic in advance of a Traffic controller is 60 km/h. </a:t>
            </a:r>
            <a:endParaRPr lang="en-AU" altLang="en-US" dirty="0">
              <a:latin typeface="Tahoma" pitchFamily="34" charset="0"/>
            </a:endParaRPr>
          </a:p>
        </p:txBody>
      </p:sp>
      <p:pic>
        <p:nvPicPr>
          <p:cNvPr id="104451" name="Picture 4" descr="roadside fixtures road work worker stop slow bat signs 1470764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850" y="4880884"/>
            <a:ext cx="252095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1"/>
          <p:cNvSpPr>
            <a:spLocks noChangeArrowheads="1"/>
          </p:cNvSpPr>
          <p:nvPr/>
        </p:nvSpPr>
        <p:spPr bwMode="auto">
          <a:xfrm>
            <a:off x="738187" y="4992008"/>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You may also need to set up signs to safely direct or detour pedestrian traffic around the side of, or away from work sites.</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62" y="120896"/>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190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Title 3"/>
          <p:cNvSpPr>
            <a:spLocks noGrp="1"/>
          </p:cNvSpPr>
          <p:nvPr>
            <p:ph type="title"/>
          </p:nvPr>
        </p:nvSpPr>
        <p:spPr bwMode="auto">
          <a:xfrm>
            <a:off x="967920" y="47704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1.2 Traffic Controllers</a:t>
            </a:r>
          </a:p>
        </p:txBody>
      </p:sp>
      <p:sp>
        <p:nvSpPr>
          <p:cNvPr id="13314" name="Content Placeholder 4"/>
          <p:cNvSpPr>
            <a:spLocks noGrp="1"/>
          </p:cNvSpPr>
          <p:nvPr>
            <p:ph idx="1"/>
          </p:nvPr>
        </p:nvSpPr>
        <p:spPr bwMode="auto">
          <a:xfrm>
            <a:off x="710746" y="1558132"/>
            <a:ext cx="7261225" cy="293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Situations requiring control of traffic by controllers using stop-slow bats are:</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Road surfacing.</a:t>
            </a:r>
            <a:endParaRPr lang="en-AU" altLang="en-US" dirty="0">
              <a:latin typeface="Tahoma" pitchFamily="34" charset="0"/>
            </a:endParaRPr>
          </a:p>
          <a:p>
            <a:pPr marL="539750" lvl="1" indent="-341313">
              <a:spcBef>
                <a:spcPts val="438"/>
              </a:spcBef>
              <a:buSzTx/>
            </a:pPr>
            <a:r>
              <a:rPr lang="en-US" altLang="en-US" dirty="0">
                <a:latin typeface="Tahoma" pitchFamily="34" charset="0"/>
              </a:rPr>
              <a:t>Single-lane operation.</a:t>
            </a:r>
            <a:endParaRPr lang="en-AU" altLang="en-US" dirty="0">
              <a:latin typeface="Tahoma" pitchFamily="34" charset="0"/>
            </a:endParaRPr>
          </a:p>
          <a:p>
            <a:pPr marL="539750" lvl="1" indent="-341313">
              <a:spcBef>
                <a:spcPts val="438"/>
              </a:spcBef>
              <a:buSzTx/>
            </a:pPr>
            <a:r>
              <a:rPr lang="en-US" altLang="en-US" dirty="0">
                <a:latin typeface="Tahoma" pitchFamily="34" charset="0"/>
              </a:rPr>
              <a:t>Low-speed operation.</a:t>
            </a:r>
            <a:endParaRPr lang="en-AU" altLang="en-US" dirty="0">
              <a:latin typeface="Tahoma" pitchFamily="34" charset="0"/>
            </a:endParaRPr>
          </a:p>
          <a:p>
            <a:pPr marL="539750" lvl="1" indent="-341313">
              <a:spcBef>
                <a:spcPts val="438"/>
              </a:spcBef>
              <a:buSzTx/>
            </a:pPr>
            <a:r>
              <a:rPr lang="en-US" altLang="en-US" dirty="0">
                <a:latin typeface="Tahoma" pitchFamily="34" charset="0"/>
              </a:rPr>
              <a:t>Temporary road closures.</a:t>
            </a:r>
            <a:endParaRPr lang="en-AU" altLang="en-US" dirty="0">
              <a:latin typeface="Tahoma" pitchFamily="34" charset="0"/>
            </a:endParaRPr>
          </a:p>
          <a:p>
            <a:pPr marL="539750" lvl="1" indent="-341313">
              <a:spcBef>
                <a:spcPts val="438"/>
              </a:spcBef>
              <a:buSzTx/>
            </a:pPr>
            <a:r>
              <a:rPr lang="en-US" altLang="en-US" dirty="0">
                <a:latin typeface="Tahoma" pitchFamily="34" charset="0"/>
              </a:rPr>
              <a:t>Plant crossings.</a:t>
            </a:r>
            <a:endParaRPr lang="en-AU" altLang="en-US" dirty="0">
              <a:latin typeface="Tahoma" pitchFamily="34" charset="0"/>
            </a:endParaRPr>
          </a:p>
        </p:txBody>
      </p:sp>
      <p:pic>
        <p:nvPicPr>
          <p:cNvPr id="13315" name="Picture 5" descr="Traffic conditions changed-cones and sig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013" y="4541838"/>
            <a:ext cx="287972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nvSpPr>
        <p:spPr bwMode="auto">
          <a:xfrm>
            <a:off x="710746" y="4541838"/>
            <a:ext cx="3887787"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SzPct val="100000"/>
              <a:buFontTx/>
              <a:buBlip>
                <a:blip r:embed="rId4"/>
              </a:buBlip>
            </a:pPr>
            <a:r>
              <a:rPr lang="en-US" altLang="en-US" dirty="0">
                <a:solidFill>
                  <a:srgbClr val="000000"/>
                </a:solidFill>
                <a:latin typeface="Tahoma" pitchFamily="34" charset="0"/>
                <a:cs typeface="Tahoma" pitchFamily="34" charset="0"/>
              </a:rPr>
              <a:t>Limited sight distance in worksite.</a:t>
            </a:r>
            <a:endParaRPr lang="en-AU" altLang="en-US" dirty="0">
              <a:solidFill>
                <a:srgbClr val="000000"/>
              </a:solidFill>
              <a:latin typeface="Tahoma" pitchFamily="34" charset="0"/>
              <a:cs typeface="Tahoma" pitchFamily="34" charset="0"/>
            </a:endParaRPr>
          </a:p>
          <a:p>
            <a:pPr lvl="1" defTabSz="457200" fontAlgn="base">
              <a:spcBef>
                <a:spcPts val="438"/>
              </a:spcBef>
              <a:spcAft>
                <a:spcPct val="0"/>
              </a:spcAft>
              <a:buSzPct val="100000"/>
              <a:buFontTx/>
              <a:buBlip>
                <a:blip r:embed="rId4"/>
              </a:buBlip>
            </a:pPr>
            <a:r>
              <a:rPr lang="en-US" altLang="en-US" dirty="0">
                <a:solidFill>
                  <a:srgbClr val="000000"/>
                </a:solidFill>
                <a:latin typeface="Tahoma" pitchFamily="34" charset="0"/>
                <a:cs typeface="Tahoma" pitchFamily="34" charset="0"/>
              </a:rPr>
              <a:t>Emergency situations.</a:t>
            </a: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248" y="148797"/>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374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Title 1"/>
          <p:cNvSpPr>
            <a:spLocks noGrp="1"/>
          </p:cNvSpPr>
          <p:nvPr>
            <p:ph type="title"/>
          </p:nvPr>
        </p:nvSpPr>
        <p:spPr bwMode="auto">
          <a:xfrm>
            <a:off x="656318" y="84704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 Direct and Control Traffic</a:t>
            </a:r>
          </a:p>
        </p:txBody>
      </p:sp>
      <p:sp>
        <p:nvSpPr>
          <p:cNvPr id="106498" name="Content Placeholder 2"/>
          <p:cNvSpPr>
            <a:spLocks noGrp="1"/>
          </p:cNvSpPr>
          <p:nvPr>
            <p:ph idx="1"/>
          </p:nvPr>
        </p:nvSpPr>
        <p:spPr bwMode="auto">
          <a:xfrm>
            <a:off x="471261" y="1928132"/>
            <a:ext cx="7261225"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accepted procedures for controlling traffic are:</a:t>
            </a:r>
            <a:endParaRPr lang="en-AU" altLang="en-US" dirty="0">
              <a:latin typeface="Tahoma" pitchFamily="34" charset="0"/>
              <a:cs typeface="Tahoma" pitchFamily="34" charset="0"/>
            </a:endParaRPr>
          </a:p>
          <a:p>
            <a:pPr marL="539750" lvl="1" indent="-341313">
              <a:spcBef>
                <a:spcPts val="438"/>
              </a:spcBef>
              <a:buSzTx/>
            </a:pPr>
            <a:r>
              <a:rPr lang="en-AU" altLang="en-US" dirty="0">
                <a:latin typeface="Tahoma" pitchFamily="34" charset="0"/>
              </a:rPr>
              <a:t>Stand at least 30m in advance of the work area and so approaching traffic can see you from at least 1½ times the approach speed.</a:t>
            </a:r>
          </a:p>
          <a:p>
            <a:pPr marL="539750" lvl="1" indent="-341313">
              <a:spcBef>
                <a:spcPts val="438"/>
              </a:spcBef>
              <a:buSzTx/>
            </a:pPr>
            <a:r>
              <a:rPr lang="en-AU" altLang="en-US" dirty="0">
                <a:latin typeface="Tahoma" pitchFamily="34" charset="0"/>
              </a:rPr>
              <a:t>Stand on the kerb or shoulder, clear of the traffic and in clear view of oncoming traffic.</a:t>
            </a:r>
          </a:p>
          <a:p>
            <a:pPr marL="539750" lvl="1" indent="-341313">
              <a:spcBef>
                <a:spcPts val="438"/>
              </a:spcBef>
              <a:buSzTx/>
            </a:pPr>
            <a:r>
              <a:rPr lang="en-AU" altLang="en-US" dirty="0">
                <a:latin typeface="Tahoma" pitchFamily="34" charset="0"/>
              </a:rPr>
              <a:t>Wait for a suitable gap in the traffic before attempting to stop vehicles.</a:t>
            </a:r>
          </a:p>
        </p:txBody>
      </p:sp>
      <p:pic>
        <p:nvPicPr>
          <p:cNvPr id="106499" name="Picture 4" descr="Traffic signage road work taper stop slow bat"/>
          <p:cNvPicPr>
            <a:picLocks noChangeAspect="1" noChangeArrowheads="1"/>
          </p:cNvPicPr>
          <p:nvPr/>
        </p:nvPicPr>
        <p:blipFill>
          <a:blip r:embed="rId3">
            <a:extLst>
              <a:ext uri="{28A0092B-C50C-407E-A947-70E740481C1C}">
                <a14:useLocalDpi xmlns:a14="http://schemas.microsoft.com/office/drawing/2010/main" val="0"/>
              </a:ext>
            </a:extLst>
          </a:blip>
          <a:srcRect t="4172" b="9807"/>
          <a:stretch>
            <a:fillRect/>
          </a:stretch>
        </p:blipFill>
        <p:spPr bwMode="auto">
          <a:xfrm>
            <a:off x="6059488" y="4752975"/>
            <a:ext cx="28813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820" y="95445"/>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727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5" name="Title 1"/>
          <p:cNvSpPr>
            <a:spLocks noGrp="1"/>
          </p:cNvSpPr>
          <p:nvPr>
            <p:ph type="title"/>
          </p:nvPr>
        </p:nvSpPr>
        <p:spPr bwMode="auto">
          <a:xfrm>
            <a:off x="1091746" y="5950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 Direct and Control Traffic</a:t>
            </a:r>
          </a:p>
        </p:txBody>
      </p:sp>
      <p:sp>
        <p:nvSpPr>
          <p:cNvPr id="108546" name="Content Placeholder 2"/>
          <p:cNvSpPr>
            <a:spLocks noGrp="1"/>
          </p:cNvSpPr>
          <p:nvPr>
            <p:ph idx="1"/>
          </p:nvPr>
        </p:nvSpPr>
        <p:spPr bwMode="auto">
          <a:xfrm>
            <a:off x="416832" y="1809976"/>
            <a:ext cx="7261225" cy="2359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Once all traffic has stopped, you may step onto the roadway and walk to a position in front of the first vehicle giving the </a:t>
            </a:r>
            <a:r>
              <a:rPr lang="en-US" altLang="en-US" b="1" dirty="0">
                <a:latin typeface="Tahoma" pitchFamily="34" charset="0"/>
                <a:cs typeface="Tahoma" pitchFamily="34" charset="0"/>
              </a:rPr>
              <a:t>STOP</a:t>
            </a:r>
            <a:r>
              <a:rPr lang="en-US" altLang="en-US" dirty="0">
                <a:latin typeface="Tahoma" pitchFamily="34" charset="0"/>
                <a:cs typeface="Tahoma" pitchFamily="34" charset="0"/>
              </a:rPr>
              <a:t> hand gesture.</a:t>
            </a:r>
            <a:endParaRPr lang="en-AU" altLang="en-US" dirty="0">
              <a:latin typeface="Tahoma" pitchFamily="34" charset="0"/>
              <a:cs typeface="Tahoma" pitchFamily="34" charset="0"/>
            </a:endParaRPr>
          </a:p>
          <a:p>
            <a:pPr marL="539750" lvl="1" indent="-341313">
              <a:spcBef>
                <a:spcPts val="438"/>
              </a:spcBef>
              <a:buSzTx/>
            </a:pPr>
            <a:r>
              <a:rPr lang="en-AU" altLang="en-US" dirty="0">
                <a:latin typeface="Tahoma" pitchFamily="34" charset="0"/>
              </a:rPr>
              <a:t>Extend the bat high over the roadway at an angle of 45 degrees with the </a:t>
            </a:r>
            <a:r>
              <a:rPr lang="en-AU" altLang="en-US" b="1" dirty="0">
                <a:latin typeface="Tahoma" pitchFamily="34" charset="0"/>
              </a:rPr>
              <a:t>STOP</a:t>
            </a:r>
            <a:r>
              <a:rPr lang="en-AU" altLang="en-US" dirty="0">
                <a:latin typeface="Tahoma" pitchFamily="34" charset="0"/>
              </a:rPr>
              <a:t> banner facing the traffic.</a:t>
            </a:r>
          </a:p>
        </p:txBody>
      </p:sp>
      <p:pic>
        <p:nvPicPr>
          <p:cNvPr id="108547" name="Picture 4" descr="\\192.168.113.1\Production\Projects 2014\Streamlined Resources\3 DTP - In progress\RIIWHS205D Stop slow bat\RIIWHS205D Smart art\stop signal.jpg"/>
          <p:cNvPicPr>
            <a:picLocks noChangeAspect="1" noChangeArrowheads="1"/>
          </p:cNvPicPr>
          <p:nvPr/>
        </p:nvPicPr>
        <p:blipFill>
          <a:blip r:embed="rId3" cstate="print">
            <a:extLst>
              <a:ext uri="{28A0092B-C50C-407E-A947-70E740481C1C}">
                <a14:useLocalDpi xmlns:a14="http://schemas.microsoft.com/office/drawing/2010/main" val="0"/>
              </a:ext>
            </a:extLst>
          </a:blip>
          <a:srcRect l="10231" r="12468"/>
          <a:stretch>
            <a:fillRect/>
          </a:stretch>
        </p:blipFill>
        <p:spPr bwMode="auto">
          <a:xfrm>
            <a:off x="6050625" y="4562475"/>
            <a:ext cx="2881313"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1"/>
          <p:cNvSpPr>
            <a:spLocks noChangeArrowheads="1"/>
          </p:cNvSpPr>
          <p:nvPr/>
        </p:nvSpPr>
        <p:spPr bwMode="auto">
          <a:xfrm>
            <a:off x="416832" y="4169001"/>
            <a:ext cx="4094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539750" indent="-341313"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lvl="1" defTabSz="457200" fontAlgn="base">
              <a:spcBef>
                <a:spcPts val="438"/>
              </a:spcBef>
              <a:spcAft>
                <a:spcPct val="0"/>
              </a:spcAft>
              <a:buFontTx/>
              <a:buBlip>
                <a:blip r:embed="rId4"/>
              </a:buBlip>
            </a:pPr>
            <a:r>
              <a:rPr lang="en-AU" altLang="en-US" dirty="0">
                <a:solidFill>
                  <a:srgbClr val="000000"/>
                </a:solidFill>
                <a:latin typeface="Tahoma" pitchFamily="34" charset="0"/>
                <a:cs typeface="Tahoma" pitchFamily="34" charset="0"/>
              </a:rPr>
              <a:t>If a large vehicle is obscuring your visibility to approaching traffic, project the </a:t>
            </a:r>
            <a:r>
              <a:rPr lang="en-AU" altLang="en-US" b="1" dirty="0">
                <a:solidFill>
                  <a:srgbClr val="000000"/>
                </a:solidFill>
                <a:latin typeface="Tahoma" pitchFamily="34" charset="0"/>
                <a:cs typeface="Tahoma" pitchFamily="34" charset="0"/>
              </a:rPr>
              <a:t>STOP</a:t>
            </a:r>
            <a:r>
              <a:rPr lang="en-AU" altLang="en-US" dirty="0">
                <a:solidFill>
                  <a:srgbClr val="000000"/>
                </a:solidFill>
                <a:latin typeface="Tahoma" pitchFamily="34" charset="0"/>
                <a:cs typeface="Tahoma" pitchFamily="34" charset="0"/>
              </a:rPr>
              <a:t> bat out past the vehicle for other drivers to see.</a:t>
            </a: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716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3" name="Title 1"/>
          <p:cNvSpPr>
            <a:spLocks noGrp="1"/>
          </p:cNvSpPr>
          <p:nvPr>
            <p:ph type="title"/>
          </p:nvPr>
        </p:nvSpPr>
        <p:spPr bwMode="auto">
          <a:xfrm>
            <a:off x="514804" y="11284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 Direct and Control Traffic</a:t>
            </a:r>
          </a:p>
        </p:txBody>
      </p:sp>
      <p:sp>
        <p:nvSpPr>
          <p:cNvPr id="110594" name="Content Placeholder 2"/>
          <p:cNvSpPr>
            <a:spLocks noGrp="1"/>
          </p:cNvSpPr>
          <p:nvPr>
            <p:ph idx="1"/>
          </p:nvPr>
        </p:nvSpPr>
        <p:spPr bwMode="auto">
          <a:xfrm>
            <a:off x="122918" y="2352675"/>
            <a:ext cx="7261225" cy="28315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AU" altLang="en-US" dirty="0">
                <a:latin typeface="Tahoma" pitchFamily="34" charset="0"/>
              </a:rPr>
              <a:t>Always stay at the head of the traffic queue and do not allow other people to gather near you.</a:t>
            </a:r>
            <a:endParaRPr lang="en-AU" altLang="en-US" sz="1400" dirty="0">
              <a:latin typeface="Tahoma" pitchFamily="34" charset="0"/>
            </a:endParaRPr>
          </a:p>
          <a:p>
            <a:pPr marL="539750" lvl="1" indent="-341313">
              <a:spcBef>
                <a:spcPts val="438"/>
              </a:spcBef>
              <a:buSzTx/>
            </a:pPr>
            <a:r>
              <a:rPr lang="en-AU" altLang="en-US" dirty="0">
                <a:latin typeface="Tahoma" pitchFamily="34" charset="0"/>
              </a:rPr>
              <a:t>When it is clear to move the traffic on, first check the road ahead is clear and then move to the side of the road.</a:t>
            </a:r>
            <a:endParaRPr lang="en-AU" altLang="en-US" sz="1400" dirty="0">
              <a:latin typeface="Tahoma" pitchFamily="34" charset="0"/>
            </a:endParaRPr>
          </a:p>
          <a:p>
            <a:pPr marL="539750" lvl="1" indent="-341313">
              <a:spcBef>
                <a:spcPts val="438"/>
              </a:spcBef>
              <a:buSzTx/>
            </a:pPr>
            <a:r>
              <a:rPr lang="en-AU" altLang="en-US" dirty="0">
                <a:latin typeface="Tahoma" pitchFamily="34" charset="0"/>
              </a:rPr>
              <a:t>Turn the bat to display the </a:t>
            </a:r>
            <a:r>
              <a:rPr lang="en-AU" altLang="en-US" b="1" dirty="0">
                <a:latin typeface="Tahoma" pitchFamily="34" charset="0"/>
              </a:rPr>
              <a:t>SLOW</a:t>
            </a:r>
            <a:r>
              <a:rPr lang="en-AU" altLang="en-US" dirty="0">
                <a:latin typeface="Tahoma" pitchFamily="34" charset="0"/>
              </a:rPr>
              <a:t> sign and give </a:t>
            </a:r>
          </a:p>
          <a:p>
            <a:pPr marL="198437" lvl="1" indent="0">
              <a:spcBef>
                <a:spcPts val="438"/>
              </a:spcBef>
              <a:buSzTx/>
              <a:buNone/>
            </a:pPr>
            <a:r>
              <a:rPr lang="en-AU" altLang="en-US" dirty="0">
                <a:latin typeface="Tahoma" pitchFamily="34" charset="0"/>
              </a:rPr>
              <a:t>    the </a:t>
            </a:r>
            <a:r>
              <a:rPr lang="en-AU" altLang="en-US" b="1" dirty="0">
                <a:latin typeface="Tahoma" pitchFamily="34" charset="0"/>
              </a:rPr>
              <a:t>GO</a:t>
            </a:r>
            <a:r>
              <a:rPr lang="en-AU" altLang="en-US" dirty="0">
                <a:latin typeface="Tahoma" pitchFamily="34" charset="0"/>
              </a:rPr>
              <a:t> gesture with the free hand.</a:t>
            </a:r>
            <a:endParaRPr lang="en-AU" altLang="en-US" sz="1400" dirty="0">
              <a:latin typeface="Tahoma" pitchFamily="34" charset="0"/>
            </a:endParaRPr>
          </a:p>
        </p:txBody>
      </p:sp>
      <p:pic>
        <p:nvPicPr>
          <p:cNvPr id="110595" name="Picture 2" descr="\\192.168.113.1\Production\Projects 2014\Streamlined Resources\3 DTP - In progress\RIIWHS205D Stop slow bat\RIIWHS205D Smart art\slow signal.jpg"/>
          <p:cNvPicPr>
            <a:picLocks noChangeAspect="1" noChangeArrowheads="1"/>
          </p:cNvPicPr>
          <p:nvPr/>
        </p:nvPicPr>
        <p:blipFill>
          <a:blip r:embed="rId3" cstate="print">
            <a:extLst>
              <a:ext uri="{28A0092B-C50C-407E-A947-70E740481C1C}">
                <a14:useLocalDpi xmlns:a14="http://schemas.microsoft.com/office/drawing/2010/main" val="0"/>
              </a:ext>
            </a:extLst>
          </a:blip>
          <a:srcRect r="14388"/>
          <a:stretch>
            <a:fillRect/>
          </a:stretch>
        </p:blipFill>
        <p:spPr bwMode="auto">
          <a:xfrm>
            <a:off x="6259286" y="4898571"/>
            <a:ext cx="2681514" cy="175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2741" y="18912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268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Title 1"/>
          <p:cNvSpPr>
            <a:spLocks noGrp="1"/>
          </p:cNvSpPr>
          <p:nvPr>
            <p:ph type="title"/>
          </p:nvPr>
        </p:nvSpPr>
        <p:spPr bwMode="auto">
          <a:xfrm>
            <a:off x="993774" y="935928"/>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 Direct and Control Traffic</a:t>
            </a:r>
          </a:p>
        </p:txBody>
      </p:sp>
      <p:sp>
        <p:nvSpPr>
          <p:cNvPr id="112642" name="Content Placeholder 2"/>
          <p:cNvSpPr>
            <a:spLocks noGrp="1"/>
          </p:cNvSpPr>
          <p:nvPr>
            <p:ph idx="1"/>
          </p:nvPr>
        </p:nvSpPr>
        <p:spPr bwMode="auto">
          <a:xfrm>
            <a:off x="786946" y="2289790"/>
            <a:ext cx="7261225" cy="32521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AU" altLang="en-US" dirty="0">
                <a:latin typeface="Tahoma" pitchFamily="34" charset="0"/>
              </a:rPr>
              <a:t>To slow traffic, stand on the kerb or shoulder with the </a:t>
            </a:r>
            <a:r>
              <a:rPr lang="en-AU" altLang="en-US" b="1" dirty="0">
                <a:latin typeface="Tahoma" pitchFamily="34" charset="0"/>
              </a:rPr>
              <a:t>SLOW</a:t>
            </a:r>
            <a:r>
              <a:rPr lang="en-AU" altLang="en-US" dirty="0">
                <a:latin typeface="Tahoma" pitchFamily="34" charset="0"/>
              </a:rPr>
              <a:t> banner displayed, and make the </a:t>
            </a:r>
            <a:r>
              <a:rPr lang="en-AU" altLang="en-US" b="1" dirty="0">
                <a:latin typeface="Tahoma" pitchFamily="34" charset="0"/>
              </a:rPr>
              <a:t>SLOW</a:t>
            </a:r>
            <a:r>
              <a:rPr lang="en-AU" altLang="en-US" dirty="0">
                <a:latin typeface="Tahoma" pitchFamily="34" charset="0"/>
              </a:rPr>
              <a:t> gesture with the free hand.</a:t>
            </a:r>
            <a:endParaRPr lang="en-AU" altLang="en-US" sz="1400" dirty="0">
              <a:latin typeface="Tahoma" pitchFamily="34" charset="0"/>
            </a:endParaRPr>
          </a:p>
          <a:p>
            <a:pPr marL="539750" lvl="1" indent="-341313">
              <a:spcBef>
                <a:spcPts val="438"/>
              </a:spcBef>
              <a:buSzTx/>
            </a:pPr>
            <a:r>
              <a:rPr lang="en-AU" altLang="en-US" dirty="0">
                <a:latin typeface="Tahoma" pitchFamily="34" charset="0"/>
              </a:rPr>
              <a:t>When using the stop-slow bat, hold it upright and extend the arm out from the body.</a:t>
            </a:r>
            <a:endParaRPr lang="en-AU" altLang="en-US" sz="1400" dirty="0">
              <a:latin typeface="Tahoma" pitchFamily="34" charset="0"/>
            </a:endParaRPr>
          </a:p>
          <a:p>
            <a:pPr marL="539750" lvl="1" indent="-341313">
              <a:spcBef>
                <a:spcPts val="438"/>
              </a:spcBef>
              <a:buSzTx/>
            </a:pPr>
            <a:r>
              <a:rPr lang="en-AU" altLang="en-US" dirty="0">
                <a:latin typeface="Tahoma" pitchFamily="34" charset="0"/>
              </a:rPr>
              <a:t>Never turn your back to </a:t>
            </a:r>
          </a:p>
          <a:p>
            <a:pPr marL="198437" lvl="1" indent="0">
              <a:spcBef>
                <a:spcPts val="438"/>
              </a:spcBef>
              <a:buSzTx/>
              <a:buNone/>
            </a:pPr>
            <a:r>
              <a:rPr lang="en-AU" altLang="en-US" dirty="0">
                <a:latin typeface="Tahoma" pitchFamily="34" charset="0"/>
              </a:rPr>
              <a:t>    traffic and always have </a:t>
            </a:r>
          </a:p>
          <a:p>
            <a:pPr marL="198437" lvl="1" indent="0">
              <a:spcBef>
                <a:spcPts val="438"/>
              </a:spcBef>
              <a:buSzTx/>
              <a:buNone/>
            </a:pPr>
            <a:r>
              <a:rPr lang="en-AU" altLang="en-US" dirty="0">
                <a:latin typeface="Tahoma" pitchFamily="34" charset="0"/>
              </a:rPr>
              <a:t>    an escape route.</a:t>
            </a:r>
            <a:endParaRPr lang="en-AU" altLang="en-US" sz="1400" dirty="0">
              <a:latin typeface="Tahoma" pitchFamily="34" charset="0"/>
            </a:endParaRPr>
          </a:p>
        </p:txBody>
      </p:sp>
      <p:pic>
        <p:nvPicPr>
          <p:cNvPr id="112643" name="Picture 2" descr="\\192.168.113.1\Production\Projects 2014\Streamlined Resources\3 DTP - In progress\RIIWHS205D Stop slow bat\RIIWHS205D Smart art\slow signal.jpg"/>
          <p:cNvPicPr>
            <a:picLocks noChangeAspect="1" noChangeArrowheads="1"/>
          </p:cNvPicPr>
          <p:nvPr/>
        </p:nvPicPr>
        <p:blipFill>
          <a:blip r:embed="rId3" cstate="print">
            <a:extLst>
              <a:ext uri="{28A0092B-C50C-407E-A947-70E740481C1C}">
                <a14:useLocalDpi xmlns:a14="http://schemas.microsoft.com/office/drawing/2010/main" val="0"/>
              </a:ext>
            </a:extLst>
          </a:blip>
          <a:srcRect r="14388"/>
          <a:stretch>
            <a:fillRect/>
          </a:stretch>
        </p:blipFill>
        <p:spPr bwMode="auto">
          <a:xfrm>
            <a:off x="5543550" y="4425950"/>
            <a:ext cx="33972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355" y="31197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759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Title 1"/>
          <p:cNvSpPr>
            <a:spLocks noGrp="1"/>
          </p:cNvSpPr>
          <p:nvPr>
            <p:ph type="title"/>
          </p:nvPr>
        </p:nvSpPr>
        <p:spPr bwMode="auto">
          <a:xfrm>
            <a:off x="1461860" y="1013165"/>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2.4.1 Using a Stop-Slow Bat</a:t>
            </a:r>
          </a:p>
        </p:txBody>
      </p:sp>
      <p:sp>
        <p:nvSpPr>
          <p:cNvPr id="114690" name="Content Placeholder 2"/>
          <p:cNvSpPr>
            <a:spLocks noGrp="1"/>
          </p:cNvSpPr>
          <p:nvPr>
            <p:ph idx="1"/>
          </p:nvPr>
        </p:nvSpPr>
        <p:spPr bwMode="auto">
          <a:xfrm>
            <a:off x="1265918" y="2170339"/>
            <a:ext cx="7261225" cy="167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bat should be kept clean, and damaged or defaced bats should be replaced.</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The traffic controller should never:</a:t>
            </a:r>
            <a:endParaRPr lang="en-AU" altLang="en-US" dirty="0">
              <a:latin typeface="Tahoma" pitchFamily="34" charset="0"/>
              <a:cs typeface="Tahoma" pitchFamily="34" charset="0"/>
            </a:endParaRPr>
          </a:p>
        </p:txBody>
      </p:sp>
      <p:pic>
        <p:nvPicPr>
          <p:cNvPr id="114691" name="Picture 4" descr="\\192.168.113.1\Production\Projects 2014\Streamlined Resources\3 DTP - In progress\RIIWHS205D Stop slow bat\RIIWHS205D Smart art\RIIWHS205D 2.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77" y="3994150"/>
            <a:ext cx="72485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7039" y="207925"/>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535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7" name="Title 1"/>
          <p:cNvSpPr>
            <a:spLocks noGrp="1"/>
          </p:cNvSpPr>
          <p:nvPr>
            <p:ph type="title"/>
          </p:nvPr>
        </p:nvSpPr>
        <p:spPr bwMode="auto">
          <a:xfrm>
            <a:off x="1038902" y="53725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2.4.2 Use Hand Signals Correctly</a:t>
            </a:r>
          </a:p>
        </p:txBody>
      </p:sp>
      <p:sp>
        <p:nvSpPr>
          <p:cNvPr id="116738" name="Content Placeholder 2"/>
          <p:cNvSpPr>
            <a:spLocks noGrp="1"/>
          </p:cNvSpPr>
          <p:nvPr>
            <p:ph idx="1"/>
          </p:nvPr>
        </p:nvSpPr>
        <p:spPr bwMode="auto">
          <a:xfrm>
            <a:off x="1038902" y="1744368"/>
            <a:ext cx="7261225" cy="830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Traffic controllers can only use hand signals to direct traffic in conjunction with a stop-slow bat.</a:t>
            </a:r>
            <a:endParaRPr lang="en-AU" altLang="en-US" dirty="0">
              <a:latin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53839563"/>
              </p:ext>
            </p:extLst>
          </p:nvPr>
        </p:nvGraphicFramePr>
        <p:xfrm>
          <a:off x="1157061" y="2960914"/>
          <a:ext cx="3960000" cy="2458719"/>
        </p:xfrm>
        <a:graphic>
          <a:graphicData uri="http://schemas.openxmlformats.org/drawingml/2006/table">
            <a:tbl>
              <a:tblPr firstRow="1" bandRow="1">
                <a:tableStyleId>{5C22544A-7EE6-4342-B048-85BDC9FD1C3A}</a:tableStyleId>
              </a:tblPr>
              <a:tblGrid>
                <a:gridCol w="3960000">
                  <a:extLst>
                    <a:ext uri="{9D8B030D-6E8A-4147-A177-3AD203B41FA5}">
                      <a16:colId xmlns:a16="http://schemas.microsoft.com/office/drawing/2014/main" val="20000"/>
                    </a:ext>
                  </a:extLst>
                </a:gridCol>
              </a:tblGrid>
              <a:tr h="910719">
                <a:tc>
                  <a:txBody>
                    <a:bodyPr/>
                    <a:lstStyle/>
                    <a:p>
                      <a:pPr algn="ctr">
                        <a:spcBef>
                          <a:spcPts val="300"/>
                        </a:spcBef>
                        <a:spcAft>
                          <a:spcPts val="300"/>
                        </a:spcAft>
                      </a:pPr>
                      <a:r>
                        <a:rPr kumimoji="0" lang="en-US" sz="2400" b="1" i="0" u="none" strike="noStrike" kern="1200" cap="none" spc="0" normalizeH="0" baseline="0" noProof="0" dirty="0">
                          <a:ln>
                            <a:noFill/>
                          </a:ln>
                          <a:solidFill>
                            <a:prstClr val="black"/>
                          </a:solidFill>
                          <a:effectLst/>
                          <a:uLnTx/>
                          <a:uFillTx/>
                          <a:latin typeface="Tahoma"/>
                          <a:ea typeface="MS Mincho"/>
                          <a:cs typeface="Times New Roman"/>
                        </a:rPr>
                        <a:t>STOP </a:t>
                      </a:r>
                      <a:endParaRPr lang="en-AU" sz="1400" b="0" dirty="0">
                        <a:solidFill>
                          <a:schemeClr val="tx1"/>
                        </a:solidFill>
                        <a:effectLst/>
                        <a:latin typeface="Tahoma"/>
                        <a:ea typeface="MS Mincho"/>
                        <a:cs typeface="Times New Roman"/>
                      </a:endParaRPr>
                    </a:p>
                  </a:txBody>
                  <a:tcPr marL="68595" marR="685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FEE"/>
                    </a:solidFill>
                  </a:tcPr>
                </a:tc>
                <a:extLst>
                  <a:ext uri="{0D108BD9-81ED-4DB2-BD59-A6C34878D82A}">
                    <a16:rowId xmlns:a16="http://schemas.microsoft.com/office/drawing/2014/main" val="10000"/>
                  </a:ext>
                </a:extLst>
              </a:tr>
              <a:tr h="1548000">
                <a:tc>
                  <a:txBody>
                    <a:bodyPr/>
                    <a:lstStyle/>
                    <a:p>
                      <a:pPr>
                        <a:spcBef>
                          <a:spcPts val="300"/>
                        </a:spcBef>
                        <a:spcAft>
                          <a:spcPts val="300"/>
                        </a:spcAft>
                      </a:pPr>
                      <a:r>
                        <a:rPr lang="en-US" sz="2400" b="0" dirty="0">
                          <a:solidFill>
                            <a:schemeClr val="tx1"/>
                          </a:solidFill>
                          <a:effectLst/>
                          <a:latin typeface="Tahoma"/>
                          <a:ea typeface="MS Mincho"/>
                          <a:cs typeface="Times New Roman"/>
                        </a:rPr>
                        <a:t>Stand face-on with STOP displayed and raise the free hand with the palm facing the traffic to signal STOP.</a:t>
                      </a:r>
                      <a:endParaRPr lang="en-AU" sz="1400" b="0" dirty="0">
                        <a:solidFill>
                          <a:schemeClr val="tx1"/>
                        </a:solidFill>
                        <a:effectLst/>
                        <a:latin typeface="Tahoma"/>
                        <a:ea typeface="MS Mincho"/>
                        <a:cs typeface="Times New Roman"/>
                      </a:endParaRPr>
                    </a:p>
                  </a:txBody>
                  <a:tcPr marL="68595" marR="685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16742" name="Picture 20" descr="\\192.168.113.1\Production\Projects 2014\Streamlined Resources\3 DTP - In progress\RIIWHS205D Stop slow bat\RIIWHS205D Smart art\stop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980" y="2471706"/>
            <a:ext cx="2522233" cy="438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358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Title 1"/>
          <p:cNvSpPr>
            <a:spLocks noGrp="1"/>
          </p:cNvSpPr>
          <p:nvPr>
            <p:ph type="title"/>
          </p:nvPr>
        </p:nvSpPr>
        <p:spPr bwMode="auto">
          <a:xfrm>
            <a:off x="1679575" y="2032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2.4.2 Use Hand Signals Correctly</a:t>
            </a:r>
          </a:p>
        </p:txBody>
      </p:sp>
      <p:graphicFrame>
        <p:nvGraphicFramePr>
          <p:cNvPr id="2" name="Table 1"/>
          <p:cNvGraphicFramePr>
            <a:graphicFrameLocks noGrp="1"/>
          </p:cNvGraphicFramePr>
          <p:nvPr>
            <p:extLst>
              <p:ext uri="{D42A27DB-BD31-4B8C-83A1-F6EECF244321}">
                <p14:modId xmlns:p14="http://schemas.microsoft.com/office/powerpoint/2010/main" val="1332690925"/>
              </p:ext>
            </p:extLst>
          </p:nvPr>
        </p:nvGraphicFramePr>
        <p:xfrm>
          <a:off x="1527175" y="2307771"/>
          <a:ext cx="3960000" cy="2177943"/>
        </p:xfrm>
        <a:graphic>
          <a:graphicData uri="http://schemas.openxmlformats.org/drawingml/2006/table">
            <a:tbl>
              <a:tblPr firstRow="1" bandRow="1">
                <a:tableStyleId>{5C22544A-7EE6-4342-B048-85BDC9FD1C3A}</a:tableStyleId>
              </a:tblPr>
              <a:tblGrid>
                <a:gridCol w="3960000">
                  <a:extLst>
                    <a:ext uri="{9D8B030D-6E8A-4147-A177-3AD203B41FA5}">
                      <a16:colId xmlns:a16="http://schemas.microsoft.com/office/drawing/2014/main" val="20000"/>
                    </a:ext>
                  </a:extLst>
                </a:gridCol>
              </a:tblGrid>
              <a:tr h="629943">
                <a:tc>
                  <a:txBody>
                    <a:bodyPr/>
                    <a:lstStyle/>
                    <a:p>
                      <a:pPr algn="ctr">
                        <a:spcBef>
                          <a:spcPts val="300"/>
                        </a:spcBef>
                        <a:spcAft>
                          <a:spcPts val="300"/>
                        </a:spcAft>
                      </a:pPr>
                      <a:r>
                        <a:rPr kumimoji="0" lang="en-US" sz="2400" b="1" i="0" u="none" strike="noStrike" kern="1200" cap="none" spc="0" normalizeH="0" baseline="0" noProof="0" dirty="0">
                          <a:ln>
                            <a:noFill/>
                          </a:ln>
                          <a:solidFill>
                            <a:prstClr val="black"/>
                          </a:solidFill>
                          <a:effectLst/>
                          <a:uLnTx/>
                          <a:uFillTx/>
                          <a:latin typeface="Tahoma"/>
                          <a:ea typeface="MS Mincho"/>
                          <a:cs typeface="Times New Roman"/>
                        </a:rPr>
                        <a:t>GO</a:t>
                      </a:r>
                      <a:endParaRPr lang="en-AU" sz="1400" b="0" dirty="0">
                        <a:solidFill>
                          <a:schemeClr val="tx1"/>
                        </a:solidFill>
                        <a:effectLst/>
                        <a:latin typeface="Tahoma"/>
                        <a:ea typeface="MS Mincho"/>
                        <a:cs typeface="Times New Roman"/>
                      </a:endParaRPr>
                    </a:p>
                  </a:txBody>
                  <a:tcPr marL="68595" marR="685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FEE"/>
                    </a:solidFill>
                  </a:tcPr>
                </a:tc>
                <a:extLst>
                  <a:ext uri="{0D108BD9-81ED-4DB2-BD59-A6C34878D82A}">
                    <a16:rowId xmlns:a16="http://schemas.microsoft.com/office/drawing/2014/main" val="10000"/>
                  </a:ext>
                </a:extLst>
              </a:tr>
              <a:tr h="1548000">
                <a:tc>
                  <a:txBody>
                    <a:bodyPr/>
                    <a:lstStyle/>
                    <a:p>
                      <a:pPr>
                        <a:spcBef>
                          <a:spcPts val="300"/>
                        </a:spcBef>
                        <a:spcAft>
                          <a:spcPts val="300"/>
                        </a:spcAft>
                      </a:pPr>
                      <a:r>
                        <a:rPr lang="en-US" sz="2400" dirty="0">
                          <a:effectLst/>
                          <a:latin typeface="Tahoma"/>
                          <a:ea typeface="MS Mincho"/>
                          <a:cs typeface="Times New Roman"/>
                        </a:rPr>
                        <a:t>Stand side-on with </a:t>
                      </a:r>
                      <a:r>
                        <a:rPr lang="en-US" sz="2400" b="1" dirty="0">
                          <a:effectLst/>
                          <a:latin typeface="Tahoma"/>
                          <a:ea typeface="MS Mincho"/>
                          <a:cs typeface="Times New Roman"/>
                        </a:rPr>
                        <a:t>SLOW</a:t>
                      </a:r>
                      <a:r>
                        <a:rPr lang="en-US" sz="2400" dirty="0">
                          <a:effectLst/>
                          <a:latin typeface="Tahoma"/>
                          <a:ea typeface="MS Mincho"/>
                          <a:cs typeface="Times New Roman"/>
                        </a:rPr>
                        <a:t> displayed and motion the free arm across in front of the body, to signal </a:t>
                      </a:r>
                      <a:r>
                        <a:rPr lang="en-US" sz="2400" b="1" dirty="0">
                          <a:effectLst/>
                          <a:latin typeface="Tahoma"/>
                          <a:ea typeface="MS Mincho"/>
                          <a:cs typeface="Times New Roman"/>
                        </a:rPr>
                        <a:t>GO</a:t>
                      </a:r>
                      <a:r>
                        <a:rPr lang="en-US" sz="2400" dirty="0">
                          <a:effectLst/>
                          <a:latin typeface="Tahoma"/>
                          <a:ea typeface="MS Mincho"/>
                          <a:cs typeface="Times New Roman"/>
                        </a:rPr>
                        <a:t>.</a:t>
                      </a:r>
                      <a:endParaRPr lang="en-AU" sz="1400" b="0" dirty="0">
                        <a:solidFill>
                          <a:schemeClr val="tx1"/>
                        </a:solidFill>
                        <a:effectLst/>
                        <a:latin typeface="Tahoma"/>
                        <a:ea typeface="MS Mincho"/>
                        <a:cs typeface="Times New Roman"/>
                      </a:endParaRPr>
                    </a:p>
                  </a:txBody>
                  <a:tcPr marL="68595" marR="685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18789" name="Picture 2" descr="\\192.168.113.1\Production\Projects 2014\Streamlined Resources\3 DTP - In progress\RIIWHS205D Stop slow bat\RIIWHS205D Smart art\go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1971675"/>
            <a:ext cx="21336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681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Title 1"/>
          <p:cNvSpPr>
            <a:spLocks noGrp="1"/>
          </p:cNvSpPr>
          <p:nvPr>
            <p:ph type="title"/>
          </p:nvPr>
        </p:nvSpPr>
        <p:spPr bwMode="auto">
          <a:xfrm>
            <a:off x="1679575" y="2032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2.4.2 Use Hand Signals Correctly</a:t>
            </a:r>
          </a:p>
        </p:txBody>
      </p:sp>
      <p:graphicFrame>
        <p:nvGraphicFramePr>
          <p:cNvPr id="2" name="Table 1"/>
          <p:cNvGraphicFramePr>
            <a:graphicFrameLocks noGrp="1"/>
          </p:cNvGraphicFramePr>
          <p:nvPr>
            <p:extLst>
              <p:ext uri="{D42A27DB-BD31-4B8C-83A1-F6EECF244321}">
                <p14:modId xmlns:p14="http://schemas.microsoft.com/office/powerpoint/2010/main" val="213857918"/>
              </p:ext>
            </p:extLst>
          </p:nvPr>
        </p:nvGraphicFramePr>
        <p:xfrm>
          <a:off x="1538059" y="2444802"/>
          <a:ext cx="4168775" cy="2052000"/>
        </p:xfrm>
        <a:graphic>
          <a:graphicData uri="http://schemas.openxmlformats.org/drawingml/2006/table">
            <a:tbl>
              <a:tblPr firstRow="1" bandRow="1">
                <a:tableStyleId>{5C22544A-7EE6-4342-B048-85BDC9FD1C3A}</a:tableStyleId>
              </a:tblPr>
              <a:tblGrid>
                <a:gridCol w="4168775">
                  <a:extLst>
                    <a:ext uri="{9D8B030D-6E8A-4147-A177-3AD203B41FA5}">
                      <a16:colId xmlns:a16="http://schemas.microsoft.com/office/drawing/2014/main" val="20000"/>
                    </a:ext>
                  </a:extLst>
                </a:gridCol>
              </a:tblGrid>
              <a:tr h="504000">
                <a:tc>
                  <a:txBody>
                    <a:bodyPr/>
                    <a:lstStyle/>
                    <a:p>
                      <a:pPr algn="ctr">
                        <a:spcBef>
                          <a:spcPts val="300"/>
                        </a:spcBef>
                        <a:spcAft>
                          <a:spcPts val="300"/>
                        </a:spcAft>
                      </a:pPr>
                      <a:r>
                        <a:rPr kumimoji="0" lang="en-US" sz="2400" b="1" i="0" u="none" strike="noStrike" kern="1200" cap="none" spc="0" normalizeH="0" baseline="0" noProof="0" dirty="0">
                          <a:ln>
                            <a:noFill/>
                          </a:ln>
                          <a:solidFill>
                            <a:prstClr val="black"/>
                          </a:solidFill>
                          <a:effectLst/>
                          <a:uLnTx/>
                          <a:uFillTx/>
                          <a:latin typeface="Tahoma"/>
                          <a:ea typeface="MS Mincho"/>
                          <a:cs typeface="Times New Roman"/>
                        </a:rPr>
                        <a:t>SLOW</a:t>
                      </a:r>
                      <a:endParaRPr lang="en-AU" sz="1400" b="0" dirty="0">
                        <a:solidFill>
                          <a:schemeClr val="tx1"/>
                        </a:solidFill>
                        <a:effectLst/>
                        <a:latin typeface="Tahoma"/>
                        <a:ea typeface="MS Mincho"/>
                        <a:cs typeface="Times New Roman"/>
                      </a:endParaRPr>
                    </a:p>
                  </a:txBody>
                  <a:tcPr marL="68573" marR="6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FEE"/>
                    </a:solidFill>
                  </a:tcPr>
                </a:tc>
                <a:extLst>
                  <a:ext uri="{0D108BD9-81ED-4DB2-BD59-A6C34878D82A}">
                    <a16:rowId xmlns:a16="http://schemas.microsoft.com/office/drawing/2014/main" val="10000"/>
                  </a:ext>
                </a:extLst>
              </a:tr>
              <a:tr h="1548000">
                <a:tc>
                  <a:txBody>
                    <a:bodyPr/>
                    <a:lstStyle/>
                    <a:p>
                      <a:pPr>
                        <a:spcBef>
                          <a:spcPts val="300"/>
                        </a:spcBef>
                        <a:spcAft>
                          <a:spcPts val="300"/>
                        </a:spcAft>
                      </a:pPr>
                      <a:r>
                        <a:rPr lang="en-US" sz="2400" dirty="0">
                          <a:effectLst/>
                          <a:latin typeface="Tahoma"/>
                          <a:ea typeface="MS Mincho"/>
                          <a:cs typeface="Times New Roman"/>
                        </a:rPr>
                        <a:t>Stand face-on with </a:t>
                      </a:r>
                      <a:r>
                        <a:rPr lang="en-US" sz="2400" b="1" dirty="0">
                          <a:effectLst/>
                          <a:latin typeface="Tahoma"/>
                          <a:ea typeface="MS Mincho"/>
                          <a:cs typeface="Times New Roman"/>
                        </a:rPr>
                        <a:t>SLOW</a:t>
                      </a:r>
                      <a:r>
                        <a:rPr lang="en-US" sz="2400" dirty="0">
                          <a:effectLst/>
                          <a:latin typeface="Tahoma"/>
                          <a:ea typeface="MS Mincho"/>
                          <a:cs typeface="Times New Roman"/>
                        </a:rPr>
                        <a:t> displayed and motion the free arm across in front of the body, to signal </a:t>
                      </a:r>
                      <a:r>
                        <a:rPr lang="en-US" sz="2400" b="1" dirty="0">
                          <a:effectLst/>
                          <a:latin typeface="Tahoma"/>
                          <a:ea typeface="MS Mincho"/>
                          <a:cs typeface="Times New Roman"/>
                        </a:rPr>
                        <a:t>GO SLOW</a:t>
                      </a:r>
                      <a:r>
                        <a:rPr lang="en-US" sz="2400" dirty="0">
                          <a:effectLst/>
                          <a:latin typeface="Tahoma"/>
                          <a:ea typeface="MS Mincho"/>
                          <a:cs typeface="Times New Roman"/>
                        </a:rPr>
                        <a:t>.</a:t>
                      </a:r>
                      <a:endParaRPr lang="en-AU" sz="1400" b="0" dirty="0">
                        <a:solidFill>
                          <a:schemeClr val="tx1"/>
                        </a:solidFill>
                        <a:effectLst/>
                        <a:latin typeface="Tahoma"/>
                        <a:ea typeface="MS Mincho"/>
                        <a:cs typeface="Times New Roman"/>
                      </a:endParaRPr>
                    </a:p>
                  </a:txBody>
                  <a:tcPr marL="68573" marR="6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20837" name="Picture 3" descr="\\192.168.113.1\Production\Projects 2014\Streamlined Resources\3 DTP - In progress\RIIWHS205D Stop slow bat\RIIWHS205D Smart art\slow_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50" y="1935163"/>
            <a:ext cx="2725738"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92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1" name="Title 1"/>
          <p:cNvSpPr>
            <a:spLocks noGrp="1"/>
          </p:cNvSpPr>
          <p:nvPr>
            <p:ph type="title"/>
          </p:nvPr>
        </p:nvSpPr>
        <p:spPr bwMode="auto">
          <a:xfrm>
            <a:off x="901812" y="97608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2.4.2 Use Hand Signals Correctly</a:t>
            </a:r>
          </a:p>
        </p:txBody>
      </p:sp>
      <p:pic>
        <p:nvPicPr>
          <p:cNvPr id="122882" name="Picture 3" descr="\\192.168.113.1\Production\Projects 2014\Streamlined Resources\3 DTP - In progress\RIIWHS205D Stop slow bat\RIIWHS205D Smart art\slow_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3568700"/>
            <a:ext cx="1773237"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2"/>
          <p:cNvSpPr>
            <a:spLocks noChangeArrowheads="1"/>
          </p:cNvSpPr>
          <p:nvPr/>
        </p:nvSpPr>
        <p:spPr bwMode="auto">
          <a:xfrm>
            <a:off x="792956" y="2414587"/>
            <a:ext cx="7261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dirty="0">
                <a:solidFill>
                  <a:prstClr val="black"/>
                </a:solidFill>
                <a:latin typeface="Tahoma" pitchFamily="34" charset="0"/>
                <a:ea typeface="MS Mincho" pitchFamily="49" charset="-128"/>
                <a:cs typeface="Times New Roman" pitchFamily="18" charset="0"/>
              </a:rPr>
              <a:t>At night time an illuminated wand can be used when making the hand signals.</a:t>
            </a:r>
            <a:endParaRPr lang="en-AU" altLang="en-US" sz="1400" dirty="0">
              <a:solidFill>
                <a:prstClr val="black"/>
              </a:solidFill>
              <a:latin typeface="Tahoma" pitchFamily="34" charset="0"/>
              <a:ea typeface="MS Mincho" pitchFamily="49" charset="-128"/>
              <a:cs typeface="Times New Roman" pitchFamily="18" charset="0"/>
            </a:endParaRPr>
          </a:p>
          <a:p>
            <a:pPr defTabSz="457200" eaLnBrk="1" fontAlgn="base" hangingPunct="1">
              <a:spcBef>
                <a:spcPct val="0"/>
              </a:spcBef>
              <a:spcAft>
                <a:spcPct val="0"/>
              </a:spcAft>
            </a:pPr>
            <a:r>
              <a:rPr lang="en-US" altLang="en-US" dirty="0">
                <a:solidFill>
                  <a:prstClr val="black"/>
                </a:solidFill>
                <a:latin typeface="Tahoma" pitchFamily="34" charset="0"/>
                <a:ea typeface="MS Mincho" pitchFamily="49" charset="-128"/>
                <a:cs typeface="Times New Roman" pitchFamily="18" charset="0"/>
              </a:rPr>
              <a:t> </a:t>
            </a:r>
            <a:endParaRPr lang="en-AU" altLang="en-US" sz="1400" dirty="0">
              <a:solidFill>
                <a:prstClr val="black"/>
              </a:solidFill>
              <a:latin typeface="Tahoma" pitchFamily="34" charset="0"/>
              <a:ea typeface="MS Mincho" pitchFamily="49" charset="-128"/>
              <a:cs typeface="Times New Roman" pitchFamily="18" charset="0"/>
            </a:endParaRPr>
          </a:p>
          <a:p>
            <a:pPr defTabSz="457200" eaLnBrk="1" fontAlgn="base" hangingPunct="1">
              <a:spcBef>
                <a:spcPct val="0"/>
              </a:spcBef>
              <a:spcAft>
                <a:spcPct val="0"/>
              </a:spcAft>
            </a:pPr>
            <a:r>
              <a:rPr lang="en-US" altLang="en-US" dirty="0">
                <a:solidFill>
                  <a:prstClr val="black"/>
                </a:solidFill>
                <a:latin typeface="Tahoma" pitchFamily="34" charset="0"/>
                <a:ea typeface="MS Mincho" pitchFamily="49" charset="-128"/>
                <a:cs typeface="Times New Roman" pitchFamily="18" charset="0"/>
              </a:rPr>
              <a:t>Under state laws, traffic controllers have no authority to control or direct traffic by hand signals alone or by giving oral instructions to drivers.</a:t>
            </a:r>
            <a:endParaRPr lang="en-AU" altLang="en-US" dirty="0">
              <a:solidFill>
                <a:prstClr val="black"/>
              </a:solidFill>
            </a:endParaRPr>
          </a:p>
        </p:txBody>
      </p:sp>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6458" y="19089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90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Title 1"/>
          <p:cNvSpPr>
            <a:spLocks noGrp="1"/>
          </p:cNvSpPr>
          <p:nvPr>
            <p:ph type="title"/>
          </p:nvPr>
        </p:nvSpPr>
        <p:spPr bwMode="auto">
          <a:xfrm>
            <a:off x="1387247" y="58012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2.4.3 Working with Other </a:t>
            </a:r>
            <a:br>
              <a:rPr lang="en-US" altLang="en-US" dirty="0">
                <a:latin typeface="Tahoma" pitchFamily="34" charset="0"/>
                <a:cs typeface="Tahoma" pitchFamily="34" charset="0"/>
              </a:rPr>
            </a:br>
            <a:r>
              <a:rPr lang="en-US" altLang="en-US" dirty="0">
                <a:latin typeface="Tahoma" pitchFamily="34" charset="0"/>
                <a:cs typeface="Tahoma" pitchFamily="34" charset="0"/>
              </a:rPr>
              <a:t>Traffic Controllers</a:t>
            </a:r>
          </a:p>
        </p:txBody>
      </p:sp>
      <p:sp>
        <p:nvSpPr>
          <p:cNvPr id="124930" name="Content Placeholder 2"/>
          <p:cNvSpPr>
            <a:spLocks noGrp="1"/>
          </p:cNvSpPr>
          <p:nvPr>
            <p:ph idx="1"/>
          </p:nvPr>
        </p:nvSpPr>
        <p:spPr bwMode="auto">
          <a:xfrm>
            <a:off x="623660" y="1746026"/>
            <a:ext cx="7261225" cy="2779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Where two traffic controllers are operating, the controller displaying the </a:t>
            </a:r>
            <a:r>
              <a:rPr lang="en-US" altLang="en-US" b="1" dirty="0">
                <a:latin typeface="Tahoma" pitchFamily="34" charset="0"/>
                <a:cs typeface="Tahoma" pitchFamily="34" charset="0"/>
              </a:rPr>
              <a:t>SLOW</a:t>
            </a:r>
            <a:r>
              <a:rPr lang="en-US" altLang="en-US" dirty="0">
                <a:latin typeface="Tahoma" pitchFamily="34" charset="0"/>
                <a:cs typeface="Tahoma" pitchFamily="34" charset="0"/>
              </a:rPr>
              <a:t> banner has control of the site.</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Once the final vehicle has passed or there is a gap in traffic, this controller turns the bat from </a:t>
            </a:r>
            <a:r>
              <a:rPr lang="en-US" altLang="en-US" b="1" dirty="0">
                <a:latin typeface="Tahoma" pitchFamily="34" charset="0"/>
                <a:cs typeface="Tahoma" pitchFamily="34" charset="0"/>
              </a:rPr>
              <a:t>SLOW</a:t>
            </a:r>
            <a:r>
              <a:rPr lang="en-US" altLang="en-US" dirty="0">
                <a:latin typeface="Tahoma" pitchFamily="34" charset="0"/>
                <a:cs typeface="Tahoma" pitchFamily="34" charset="0"/>
              </a:rPr>
              <a:t> to </a:t>
            </a:r>
            <a:r>
              <a:rPr lang="en-US" altLang="en-US" b="1" dirty="0">
                <a:latin typeface="Tahoma" pitchFamily="34" charset="0"/>
                <a:cs typeface="Tahoma" pitchFamily="34" charset="0"/>
              </a:rPr>
              <a:t>STOP</a:t>
            </a: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p:txBody>
      </p:sp>
      <p:pic>
        <p:nvPicPr>
          <p:cNvPr id="124931" name="Picture 4" descr="stop slow bat traffic management 144354106 edi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4138" y="4552950"/>
            <a:ext cx="25209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1"/>
          <p:cNvSpPr>
            <a:spLocks noChangeArrowheads="1"/>
          </p:cNvSpPr>
          <p:nvPr/>
        </p:nvSpPr>
        <p:spPr bwMode="auto">
          <a:xfrm>
            <a:off x="623660" y="4524377"/>
            <a:ext cx="43942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The other controller waits until the traffic path is clear and the other bat is displaying </a:t>
            </a:r>
            <a:r>
              <a:rPr lang="en-US" altLang="en-US" b="1" dirty="0">
                <a:solidFill>
                  <a:srgbClr val="000000"/>
                </a:solidFill>
                <a:latin typeface="Tahoma" pitchFamily="34" charset="0"/>
                <a:cs typeface="Tahoma" pitchFamily="34" charset="0"/>
              </a:rPr>
              <a:t>STOP</a:t>
            </a:r>
            <a:r>
              <a:rPr lang="en-US" altLang="en-US" dirty="0">
                <a:solidFill>
                  <a:srgbClr val="000000"/>
                </a:solidFill>
                <a:latin typeface="Tahoma" pitchFamily="34" charset="0"/>
                <a:cs typeface="Tahoma" pitchFamily="34" charset="0"/>
              </a:rPr>
              <a:t> before turning his or her own bat from </a:t>
            </a:r>
            <a:r>
              <a:rPr lang="en-US" altLang="en-US" b="1" dirty="0">
                <a:solidFill>
                  <a:srgbClr val="000000"/>
                </a:solidFill>
                <a:latin typeface="Tahoma" pitchFamily="34" charset="0"/>
                <a:cs typeface="Tahoma" pitchFamily="34" charset="0"/>
              </a:rPr>
              <a:t>STOP</a:t>
            </a:r>
            <a:r>
              <a:rPr lang="en-US" altLang="en-US" dirty="0">
                <a:solidFill>
                  <a:srgbClr val="000000"/>
                </a:solidFill>
                <a:latin typeface="Tahoma" pitchFamily="34" charset="0"/>
                <a:cs typeface="Tahoma" pitchFamily="34" charset="0"/>
              </a:rPr>
              <a:t> to </a:t>
            </a:r>
            <a:r>
              <a:rPr lang="en-US" altLang="en-US" b="1" dirty="0">
                <a:solidFill>
                  <a:srgbClr val="000000"/>
                </a:solidFill>
                <a:latin typeface="Tahoma" pitchFamily="34" charset="0"/>
                <a:cs typeface="Tahoma" pitchFamily="34" charset="0"/>
              </a:rPr>
              <a:t>SLOW</a:t>
            </a:r>
            <a:r>
              <a:rPr lang="en-US" altLang="en-US" dirty="0">
                <a:solidFill>
                  <a:srgbClr val="000000"/>
                </a:solidFill>
                <a:latin typeface="Tahoma" pitchFamily="34" charset="0"/>
                <a:cs typeface="Tahoma" pitchFamily="34" charset="0"/>
              </a:rPr>
              <a:t>.</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70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1759402" y="84225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1.2.1 Responsibilities</a:t>
            </a:r>
          </a:p>
        </p:txBody>
      </p:sp>
      <p:sp>
        <p:nvSpPr>
          <p:cNvPr id="15362" name="Content Placeholder 2"/>
          <p:cNvSpPr>
            <a:spLocks noGrp="1"/>
          </p:cNvSpPr>
          <p:nvPr>
            <p:ph idx="1"/>
          </p:nvPr>
        </p:nvSpPr>
        <p:spPr bwMode="auto">
          <a:xfrm>
            <a:off x="254000" y="2224768"/>
            <a:ext cx="7261225" cy="3303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traffic controller’</a:t>
            </a:r>
            <a:r>
              <a:rPr lang="en-US" altLang="ja-JP" dirty="0">
                <a:latin typeface="Tahoma" pitchFamily="34" charset="0"/>
                <a:cs typeface="Tahoma" pitchFamily="34" charset="0"/>
              </a:rPr>
              <a:t>s main responsibilities are to:</a:t>
            </a:r>
            <a:endParaRPr lang="en-AU" altLang="ja-JP" dirty="0">
              <a:latin typeface="Tahoma" pitchFamily="34" charset="0"/>
              <a:cs typeface="Tahoma" pitchFamily="34" charset="0"/>
            </a:endParaRPr>
          </a:p>
          <a:p>
            <a:pPr marL="539750" lvl="1" indent="-341313">
              <a:spcBef>
                <a:spcPts val="438"/>
              </a:spcBef>
              <a:buSzTx/>
            </a:pPr>
            <a:r>
              <a:rPr lang="en-US" altLang="en-US" dirty="0">
                <a:latin typeface="Tahoma" pitchFamily="34" charset="0"/>
                <a:cs typeface="Tahoma" pitchFamily="34" charset="0"/>
              </a:rPr>
              <a:t>Provide safe travelling conditions for road users.</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cs typeface="Tahoma" pitchFamily="34" charset="0"/>
              </a:rPr>
              <a:t>Provide a safe workplace for workers and plant under their control.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cs typeface="Tahoma" pitchFamily="34" charset="0"/>
              </a:rPr>
              <a:t>Be familiar with and follow the provisions of legislation and organisational requirements.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cs typeface="Tahoma" pitchFamily="34" charset="0"/>
              </a:rPr>
              <a:t>Maintain traffic control in emergencies and </a:t>
            </a:r>
          </a:p>
          <a:p>
            <a:pPr marL="198437" lvl="1" indent="0">
              <a:spcBef>
                <a:spcPts val="438"/>
              </a:spcBef>
              <a:buSzTx/>
              <a:buNone/>
            </a:pPr>
            <a:r>
              <a:rPr lang="en-US" altLang="en-US" dirty="0">
                <a:latin typeface="Tahoma" pitchFamily="34" charset="0"/>
                <a:cs typeface="Tahoma" pitchFamily="34" charset="0"/>
              </a:rPr>
              <a:t>    other difficult situations.</a:t>
            </a:r>
            <a:endParaRPr lang="en-AU" altLang="en-US" dirty="0">
              <a:latin typeface="Tahoma" pitchFamily="34" charset="0"/>
              <a:cs typeface="Tahoma" pitchFamily="34" charset="0"/>
            </a:endParaRPr>
          </a:p>
        </p:txBody>
      </p:sp>
      <p:pic>
        <p:nvPicPr>
          <p:cNvPr id="15363" name="Picture 4" descr="Construction Man worker stop slow bat"/>
          <p:cNvPicPr>
            <a:picLocks noChangeAspect="1" noChangeArrowheads="1"/>
          </p:cNvPicPr>
          <p:nvPr/>
        </p:nvPicPr>
        <p:blipFill>
          <a:blip r:embed="rId3" cstate="print">
            <a:extLst>
              <a:ext uri="{28A0092B-C50C-407E-A947-70E740481C1C}">
                <a14:useLocalDpi xmlns:a14="http://schemas.microsoft.com/office/drawing/2010/main" val="0"/>
              </a:ext>
            </a:extLst>
          </a:blip>
          <a:srcRect l="11563"/>
          <a:stretch>
            <a:fillRect/>
          </a:stretch>
        </p:blipFill>
        <p:spPr bwMode="auto">
          <a:xfrm>
            <a:off x="6879771" y="4478111"/>
            <a:ext cx="2061029" cy="14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164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Title 1"/>
          <p:cNvSpPr>
            <a:spLocks noGrp="1"/>
          </p:cNvSpPr>
          <p:nvPr>
            <p:ph type="title"/>
          </p:nvPr>
        </p:nvSpPr>
        <p:spPr bwMode="auto">
          <a:xfrm>
            <a:off x="2184172" y="694975"/>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2.4.4 Operate Radio</a:t>
            </a:r>
          </a:p>
        </p:txBody>
      </p:sp>
      <p:sp>
        <p:nvSpPr>
          <p:cNvPr id="126978" name="Content Placeholder 2"/>
          <p:cNvSpPr>
            <a:spLocks noGrp="1"/>
          </p:cNvSpPr>
          <p:nvPr>
            <p:ph idx="1"/>
          </p:nvPr>
        </p:nvSpPr>
        <p:spPr bwMode="auto">
          <a:xfrm>
            <a:off x="1146175" y="1934710"/>
            <a:ext cx="7261225" cy="2780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Traffic controllers may need to use radios to talk over longer distances, or when they cannot clearly see each other.</a:t>
            </a:r>
            <a:endParaRPr lang="en-AU" altLang="en-US" dirty="0">
              <a:latin typeface="Tahoma" pitchFamily="34" charset="0"/>
              <a:cs typeface="Tahoma" pitchFamily="34" charset="0"/>
            </a:endParaRPr>
          </a:p>
          <a:p>
            <a:pPr>
              <a:spcBef>
                <a:spcPts val="438"/>
              </a:spcBef>
            </a:pP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If you </a:t>
            </a:r>
            <a:r>
              <a:rPr lang="en-US" altLang="en-US" dirty="0" err="1">
                <a:latin typeface="Tahoma" pitchFamily="34" charset="0"/>
                <a:cs typeface="Tahoma" pitchFamily="34" charset="0"/>
              </a:rPr>
              <a:t>aren</a:t>
            </a:r>
            <a:r>
              <a:rPr lang="ja-JP" altLang="en-US" dirty="0">
                <a:latin typeface="Tahoma" pitchFamily="34" charset="0"/>
                <a:cs typeface="Tahoma" pitchFamily="34" charset="0"/>
              </a:rPr>
              <a:t>’</a:t>
            </a:r>
            <a:r>
              <a:rPr lang="en-US" altLang="ja-JP" dirty="0">
                <a:latin typeface="Tahoma" pitchFamily="34" charset="0"/>
                <a:cs typeface="Tahoma" pitchFamily="34" charset="0"/>
              </a:rPr>
              <a:t>t familiar with radio operations or that particular model, get somebody to show you how it works. </a:t>
            </a:r>
            <a:endParaRPr lang="en-AU" altLang="en-US" dirty="0">
              <a:latin typeface="Tahoma" pitchFamily="34" charset="0"/>
              <a:cs typeface="Tahoma" pitchFamily="34" charset="0"/>
            </a:endParaRPr>
          </a:p>
        </p:txBody>
      </p:sp>
      <p:pic>
        <p:nvPicPr>
          <p:cNvPr id="126979" name="Picture 4" descr="radio communication worker ppe hi vis jacket hard hat 12005366_l cropped"/>
          <p:cNvPicPr>
            <a:picLocks noChangeAspect="1" noChangeArrowheads="1"/>
          </p:cNvPicPr>
          <p:nvPr/>
        </p:nvPicPr>
        <p:blipFill>
          <a:blip r:embed="rId3" cstate="print">
            <a:extLst>
              <a:ext uri="{28A0092B-C50C-407E-A947-70E740481C1C}">
                <a14:useLocalDpi xmlns:a14="http://schemas.microsoft.com/office/drawing/2010/main" val="0"/>
              </a:ext>
            </a:extLst>
          </a:blip>
          <a:srcRect l="6718" t="4704" r="9291"/>
          <a:stretch>
            <a:fillRect/>
          </a:stretch>
        </p:blipFill>
        <p:spPr bwMode="auto">
          <a:xfrm>
            <a:off x="6673850" y="4342039"/>
            <a:ext cx="22764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1"/>
          <p:cNvSpPr>
            <a:spLocks noChangeArrowheads="1"/>
          </p:cNvSpPr>
          <p:nvPr/>
        </p:nvSpPr>
        <p:spPr bwMode="auto">
          <a:xfrm>
            <a:off x="1146175" y="4864328"/>
            <a:ext cx="499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A shoulder strap attachment may be required to allow hands-free operation when controlling traffic.</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262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Title 1"/>
          <p:cNvSpPr>
            <a:spLocks noGrp="1"/>
          </p:cNvSpPr>
          <p:nvPr>
            <p:ph type="title"/>
          </p:nvPr>
        </p:nvSpPr>
        <p:spPr bwMode="auto">
          <a:xfrm>
            <a:off x="1331232" y="1151846"/>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2.4.4.1 Adjust Radio Controls</a:t>
            </a:r>
          </a:p>
        </p:txBody>
      </p:sp>
      <p:sp>
        <p:nvSpPr>
          <p:cNvPr id="129026" name="Content Placeholder 2"/>
          <p:cNvSpPr>
            <a:spLocks noGrp="1"/>
          </p:cNvSpPr>
          <p:nvPr>
            <p:ph idx="1"/>
          </p:nvPr>
        </p:nvSpPr>
        <p:spPr bwMode="auto">
          <a:xfrm>
            <a:off x="688976" y="2428987"/>
            <a:ext cx="7261225" cy="283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To use a radio properly, you need to know how to adjust the volume to a level that lets you hear messages over any worksite noise.</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Power is often the Volume control. </a:t>
            </a:r>
            <a:endParaRPr lang="en-AU" altLang="en-US" dirty="0">
              <a:latin typeface="Tahoma" pitchFamily="34" charset="0"/>
            </a:endParaRPr>
          </a:p>
          <a:p>
            <a:pPr marL="539750" lvl="1" indent="-341313">
              <a:spcBef>
                <a:spcPts val="438"/>
              </a:spcBef>
              <a:buSzTx/>
            </a:pPr>
            <a:r>
              <a:rPr lang="en-US" altLang="en-US" dirty="0">
                <a:latin typeface="Tahoma" pitchFamily="34" charset="0"/>
              </a:rPr>
              <a:t>Controls for Mode, Squelch or frequency setting.</a:t>
            </a:r>
            <a:endParaRPr lang="en-AU" altLang="en-US" dirty="0">
              <a:latin typeface="Tahoma" pitchFamily="34" charset="0"/>
            </a:endParaRPr>
          </a:p>
          <a:p>
            <a:pPr marL="539750" lvl="1" indent="-341313">
              <a:spcBef>
                <a:spcPts val="438"/>
              </a:spcBef>
              <a:buSzTx/>
            </a:pPr>
            <a:r>
              <a:rPr lang="en-US" altLang="en-US" dirty="0">
                <a:latin typeface="Tahoma" pitchFamily="34" charset="0"/>
              </a:rPr>
              <a:t>You can usually select channels on your radio by pushing up or down buttons. </a:t>
            </a:r>
            <a:endParaRPr lang="en-AU" altLang="en-US" dirty="0">
              <a:latin typeface="Tahoma" pitchFamily="34" charset="0"/>
            </a:endParaRPr>
          </a:p>
        </p:txBody>
      </p:sp>
      <p:pic>
        <p:nvPicPr>
          <p:cNvPr id="129027" name="Picture 4" descr="Radio hand communication talk 166769158"/>
          <p:cNvPicPr>
            <a:picLocks noChangeAspect="1" noChangeArrowheads="1"/>
          </p:cNvPicPr>
          <p:nvPr/>
        </p:nvPicPr>
        <p:blipFill>
          <a:blip r:embed="rId3" cstate="print">
            <a:extLst>
              <a:ext uri="{28A0092B-C50C-407E-A947-70E740481C1C}">
                <a14:useLocalDpi xmlns:a14="http://schemas.microsoft.com/office/drawing/2010/main" val="0"/>
              </a:ext>
            </a:extLst>
          </a:blip>
          <a:srcRect t="4674" b="7022"/>
          <a:stretch>
            <a:fillRect/>
          </a:stretch>
        </p:blipFill>
        <p:spPr bwMode="auto">
          <a:xfrm>
            <a:off x="7511143" y="4898571"/>
            <a:ext cx="1429657" cy="195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192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Title 1"/>
          <p:cNvSpPr>
            <a:spLocks noGrp="1"/>
          </p:cNvSpPr>
          <p:nvPr>
            <p:ph type="title"/>
          </p:nvPr>
        </p:nvSpPr>
        <p:spPr bwMode="auto">
          <a:xfrm>
            <a:off x="1693863" y="955902"/>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2.4.4.1 Adjust Radio Controls</a:t>
            </a:r>
          </a:p>
        </p:txBody>
      </p:sp>
      <p:sp>
        <p:nvSpPr>
          <p:cNvPr id="131074" name="Content Placeholder 2"/>
          <p:cNvSpPr>
            <a:spLocks noGrp="1"/>
          </p:cNvSpPr>
          <p:nvPr>
            <p:ph idx="1"/>
          </p:nvPr>
        </p:nvSpPr>
        <p:spPr bwMode="auto">
          <a:xfrm>
            <a:off x="838994" y="2320018"/>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Each channel has a specific assignment, so before you begin talking make sure that you</a:t>
            </a:r>
            <a:r>
              <a:rPr lang="ja-JP" altLang="en-US" dirty="0">
                <a:latin typeface="Tahoma" pitchFamily="34" charset="0"/>
                <a:cs typeface="Tahoma" pitchFamily="34" charset="0"/>
              </a:rPr>
              <a:t>’</a:t>
            </a:r>
            <a:r>
              <a:rPr lang="en-US" altLang="ja-JP" dirty="0">
                <a:latin typeface="Tahoma" pitchFamily="34" charset="0"/>
                <a:cs typeface="Tahoma" pitchFamily="34" charset="0"/>
              </a:rPr>
              <a:t>re allowed to use that channel.</a:t>
            </a:r>
            <a:endParaRPr lang="en-AU" altLang="ja-JP"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Press the push-to-talk (PTT) button and send a test transmission, then adjust as required.</a:t>
            </a:r>
            <a:endParaRPr lang="en-AU" altLang="en-US" dirty="0">
              <a:latin typeface="Tahoma" pitchFamily="34" charset="0"/>
              <a:cs typeface="Tahoma" pitchFamily="34" charset="0"/>
            </a:endParaRPr>
          </a:p>
        </p:txBody>
      </p:sp>
      <p:pic>
        <p:nvPicPr>
          <p:cNvPr id="131075" name="Picture 4" descr="Radio hand communication talk 166769158"/>
          <p:cNvPicPr>
            <a:picLocks noChangeAspect="1" noChangeArrowheads="1"/>
          </p:cNvPicPr>
          <p:nvPr/>
        </p:nvPicPr>
        <p:blipFill>
          <a:blip r:embed="rId3" cstate="print">
            <a:extLst>
              <a:ext uri="{28A0092B-C50C-407E-A947-70E740481C1C}">
                <a14:useLocalDpi xmlns:a14="http://schemas.microsoft.com/office/drawing/2010/main" val="0"/>
              </a:ext>
            </a:extLst>
          </a:blip>
          <a:srcRect t="4674" b="7022"/>
          <a:stretch>
            <a:fillRect/>
          </a:stretch>
        </p:blipFill>
        <p:spPr bwMode="auto">
          <a:xfrm>
            <a:off x="7245350" y="4338864"/>
            <a:ext cx="17097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72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119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1" name="Title 1"/>
          <p:cNvSpPr>
            <a:spLocks noGrp="1"/>
          </p:cNvSpPr>
          <p:nvPr>
            <p:ph type="title"/>
          </p:nvPr>
        </p:nvSpPr>
        <p:spPr bwMode="auto">
          <a:xfrm>
            <a:off x="2212975" y="781731"/>
            <a:ext cx="7261225" cy="107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2.4.4.2 Radio Use</a:t>
            </a:r>
          </a:p>
        </p:txBody>
      </p:sp>
      <p:sp>
        <p:nvSpPr>
          <p:cNvPr id="133122" name="Content Placeholder 2"/>
          <p:cNvSpPr>
            <a:spLocks noGrp="1"/>
          </p:cNvSpPr>
          <p:nvPr>
            <p:ph idx="1"/>
          </p:nvPr>
        </p:nvSpPr>
        <p:spPr bwMode="auto">
          <a:xfrm>
            <a:off x="362403" y="1993446"/>
            <a:ext cx="7261225" cy="332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Hold the microphone approximately one inch from your mouth. Make sure your messages are clear and simple.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Remember:</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Use a call sign when trying to contact someone.</a:t>
            </a:r>
            <a:endParaRPr lang="en-AU" altLang="en-US" dirty="0">
              <a:latin typeface="Tahoma" pitchFamily="34" charset="0"/>
            </a:endParaRPr>
          </a:p>
          <a:p>
            <a:pPr marL="539750" lvl="1" indent="-341313">
              <a:spcBef>
                <a:spcPts val="438"/>
              </a:spcBef>
              <a:buSzTx/>
            </a:pPr>
            <a:r>
              <a:rPr lang="en-US" altLang="en-US" dirty="0">
                <a:latin typeface="Tahoma" pitchFamily="34" charset="0"/>
              </a:rPr>
              <a:t>Sign off each time you have finished speaking.</a:t>
            </a:r>
            <a:endParaRPr lang="en-AU" altLang="en-US" dirty="0">
              <a:latin typeface="Tahoma" pitchFamily="34" charset="0"/>
            </a:endParaRPr>
          </a:p>
          <a:p>
            <a:pPr marL="539750" lvl="1" indent="-341313">
              <a:spcBef>
                <a:spcPts val="438"/>
              </a:spcBef>
              <a:buSzTx/>
            </a:pPr>
            <a:r>
              <a:rPr lang="en-US" altLang="en-US" dirty="0">
                <a:latin typeface="Tahoma" pitchFamily="34" charset="0"/>
              </a:rPr>
              <a:t>Speak clearly and concisely.</a:t>
            </a:r>
            <a:endParaRPr lang="en-AU" altLang="en-US" dirty="0">
              <a:latin typeface="Tahoma" pitchFamily="34" charset="0"/>
            </a:endParaRPr>
          </a:p>
        </p:txBody>
      </p:sp>
      <p:pic>
        <p:nvPicPr>
          <p:cNvPr id="133123" name="Picture 4" descr="Communication communicating on radio PPE gear mining 18708528_l"/>
          <p:cNvPicPr>
            <a:picLocks noChangeAspect="1" noChangeArrowheads="1"/>
          </p:cNvPicPr>
          <p:nvPr/>
        </p:nvPicPr>
        <p:blipFill>
          <a:blip r:embed="rId3" cstate="print">
            <a:extLst>
              <a:ext uri="{28A0092B-C50C-407E-A947-70E740481C1C}">
                <a14:useLocalDpi xmlns:a14="http://schemas.microsoft.com/office/drawing/2010/main" val="0"/>
              </a:ext>
            </a:extLst>
          </a:blip>
          <a:srcRect r="21487"/>
          <a:stretch>
            <a:fillRect/>
          </a:stretch>
        </p:blipFill>
        <p:spPr bwMode="auto">
          <a:xfrm>
            <a:off x="6629399" y="4789714"/>
            <a:ext cx="2320925" cy="186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885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69" name="Picture 4" descr="Stop-slow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075" y="4338638"/>
            <a:ext cx="24479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bwMode="auto">
          <a:xfrm>
            <a:off x="1744890" y="932543"/>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2.4.5 Keep in Contact</a:t>
            </a:r>
          </a:p>
        </p:txBody>
      </p:sp>
      <p:sp>
        <p:nvSpPr>
          <p:cNvPr id="135171" name="Content Placeholder 2"/>
          <p:cNvSpPr>
            <a:spLocks noGrp="1"/>
          </p:cNvSpPr>
          <p:nvPr>
            <p:ph idx="1"/>
          </p:nvPr>
        </p:nvSpPr>
        <p:spPr bwMode="auto">
          <a:xfrm>
            <a:off x="874032" y="2192111"/>
            <a:ext cx="7261225" cy="3303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At large worksites or where visual contact is restricted, you may need to: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Report regularly to your supervisor.</a:t>
            </a:r>
            <a:endParaRPr lang="en-AU" altLang="en-US" dirty="0">
              <a:latin typeface="Tahoma" pitchFamily="34" charset="0"/>
            </a:endParaRPr>
          </a:p>
          <a:p>
            <a:pPr marL="539750" lvl="1" indent="-341313">
              <a:spcBef>
                <a:spcPts val="438"/>
              </a:spcBef>
              <a:buSzTx/>
            </a:pPr>
            <a:r>
              <a:rPr lang="en-US" altLang="en-US" dirty="0">
                <a:latin typeface="Tahoma" pitchFamily="34" charset="0"/>
              </a:rPr>
              <a:t>Maintain contact with other traffic controllers. </a:t>
            </a:r>
            <a:endParaRPr lang="en-AU" altLang="en-US" dirty="0">
              <a:latin typeface="Tahoma" pitchFamily="34" charset="0"/>
            </a:endParaRPr>
          </a:p>
          <a:p>
            <a:pPr marL="539750" lvl="1" indent="-341313">
              <a:spcBef>
                <a:spcPts val="438"/>
              </a:spcBef>
              <a:buSzTx/>
            </a:pPr>
            <a:r>
              <a:rPr lang="en-US" altLang="en-US" dirty="0">
                <a:latin typeface="Tahoma" pitchFamily="34" charset="0"/>
              </a:rPr>
              <a:t>Receive updates on work progress or anticipated delays.</a:t>
            </a:r>
            <a:endParaRPr lang="en-AU" altLang="en-US" dirty="0">
              <a:latin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Always check in at the appointed times. </a:t>
            </a:r>
            <a:endParaRPr lang="en-AU" altLang="en-US" dirty="0">
              <a:latin typeface="Tahoma" pitchFamily="34" charset="0"/>
              <a:cs typeface="Tahoma" pitchFamily="34" charset="0"/>
            </a:endParaRPr>
          </a:p>
        </p:txBody>
      </p:sp>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690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Title 1"/>
          <p:cNvSpPr>
            <a:spLocks noGrp="1"/>
          </p:cNvSpPr>
          <p:nvPr>
            <p:ph type="title"/>
          </p:nvPr>
        </p:nvSpPr>
        <p:spPr bwMode="auto">
          <a:xfrm>
            <a:off x="1167947" y="115479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 Controlling Traffic Within the Worksite</a:t>
            </a:r>
          </a:p>
        </p:txBody>
      </p:sp>
      <p:sp>
        <p:nvSpPr>
          <p:cNvPr id="137218" name="Content Placeholder 2"/>
          <p:cNvSpPr>
            <a:spLocks noGrp="1"/>
          </p:cNvSpPr>
          <p:nvPr>
            <p:ph idx="1"/>
          </p:nvPr>
        </p:nvSpPr>
        <p:spPr bwMode="auto">
          <a:xfrm>
            <a:off x="906689" y="2679246"/>
            <a:ext cx="7261225" cy="162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A guide vehicle may be needed to lead traffic along the desired path and to control its speed.</a:t>
            </a:r>
            <a:endParaRPr lang="en-AU" altLang="en-US" dirty="0">
              <a:latin typeface="Tahoma" pitchFamily="34" charset="0"/>
            </a:endParaRPr>
          </a:p>
          <a:p>
            <a:pPr marL="539750" lvl="1" indent="-341313">
              <a:spcBef>
                <a:spcPts val="438"/>
              </a:spcBef>
              <a:buSzTx/>
            </a:pPr>
            <a:r>
              <a:rPr lang="en-US" altLang="en-US" dirty="0">
                <a:latin typeface="Tahoma" pitchFamily="34" charset="0"/>
              </a:rPr>
              <a:t>Controllers may be used for controlling the movement of plant within the work area. </a:t>
            </a:r>
            <a:endParaRPr lang="en-AU" altLang="en-US" dirty="0">
              <a:latin typeface="Tahoma" pitchFamily="34" charset="0"/>
            </a:endParaRPr>
          </a:p>
        </p:txBody>
      </p:sp>
      <p:pic>
        <p:nvPicPr>
          <p:cNvPr id="137219" name="Picture 4" descr="Road work signs pilot car sign bollards 938424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775" y="4743450"/>
            <a:ext cx="28813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9026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5" name="Title 1"/>
          <p:cNvSpPr>
            <a:spLocks noGrp="1"/>
          </p:cNvSpPr>
          <p:nvPr>
            <p:ph type="title"/>
          </p:nvPr>
        </p:nvSpPr>
        <p:spPr bwMode="auto">
          <a:xfrm>
            <a:off x="1679575" y="2032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 Controlling Traffic Within the Worksite</a:t>
            </a:r>
          </a:p>
        </p:txBody>
      </p:sp>
      <p:sp>
        <p:nvSpPr>
          <p:cNvPr id="139266" name="Content Placeholder 2"/>
          <p:cNvSpPr>
            <a:spLocks noGrp="1"/>
          </p:cNvSpPr>
          <p:nvPr>
            <p:ph idx="1"/>
          </p:nvPr>
        </p:nvSpPr>
        <p:spPr bwMode="auto">
          <a:xfrm>
            <a:off x="1679575" y="1438275"/>
            <a:ext cx="7261225" cy="2359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Traffic controllers may be used to control trucks delivering or removing equipment.</a:t>
            </a:r>
            <a:endParaRPr lang="en-AU" altLang="en-US" sz="1400" dirty="0">
              <a:latin typeface="Tahoma" pitchFamily="34" charset="0"/>
            </a:endParaRPr>
          </a:p>
          <a:p>
            <a:pPr marL="539750" lvl="1" indent="-341313">
              <a:spcBef>
                <a:spcPts val="438"/>
              </a:spcBef>
              <a:buSzTx/>
            </a:pPr>
            <a:r>
              <a:rPr lang="en-US" altLang="en-US" dirty="0">
                <a:latin typeface="Tahoma" pitchFamily="34" charset="0"/>
              </a:rPr>
              <a:t>Traffic controllers may also need to direct pedestrian traffic away from hazardous work areas or other dangers while work is being done.</a:t>
            </a:r>
          </a:p>
        </p:txBody>
      </p:sp>
      <p:pic>
        <p:nvPicPr>
          <p:cNvPr id="139267" name="Picture 2" descr="\\192.168.113.1\Production\Projects 2014\Streamlined Resources\3 DTP - In progress\RIIWHS205D Stop slow bat\RIIWHS205D Smart art\2-5.jpg"/>
          <p:cNvPicPr>
            <a:picLocks noChangeAspect="1" noChangeArrowheads="1"/>
          </p:cNvPicPr>
          <p:nvPr/>
        </p:nvPicPr>
        <p:blipFill>
          <a:blip r:embed="rId3" cstate="print">
            <a:extLst>
              <a:ext uri="{28A0092B-C50C-407E-A947-70E740481C1C}">
                <a14:useLocalDpi xmlns:a14="http://schemas.microsoft.com/office/drawing/2010/main" val="0"/>
              </a:ext>
            </a:extLst>
          </a:blip>
          <a:srcRect l="22128" r="13422"/>
          <a:stretch>
            <a:fillRect/>
          </a:stretch>
        </p:blipFill>
        <p:spPr bwMode="auto">
          <a:xfrm>
            <a:off x="6084888" y="4156075"/>
            <a:ext cx="28797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2"/>
          <p:cNvSpPr>
            <a:spLocks noChangeArrowheads="1"/>
          </p:cNvSpPr>
          <p:nvPr/>
        </p:nvSpPr>
        <p:spPr bwMode="auto">
          <a:xfrm>
            <a:off x="1679575" y="4156075"/>
            <a:ext cx="37385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Make sure you use clear instructions and signals when directing any traffic around the work site.</a:t>
            </a:r>
            <a:endParaRPr lang="en-AU" altLang="en-US" sz="1400" dirty="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179654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Title 1"/>
          <p:cNvSpPr>
            <a:spLocks noGrp="1"/>
          </p:cNvSpPr>
          <p:nvPr>
            <p:ph type="title"/>
          </p:nvPr>
        </p:nvSpPr>
        <p:spPr bwMode="auto">
          <a:xfrm>
            <a:off x="1178832" y="1095828"/>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2.5.1 Monitor Traffic and Conditions</a:t>
            </a:r>
          </a:p>
        </p:txBody>
      </p:sp>
      <p:sp>
        <p:nvSpPr>
          <p:cNvPr id="141314" name="Content Placeholder 2"/>
          <p:cNvSpPr>
            <a:spLocks noGrp="1"/>
          </p:cNvSpPr>
          <p:nvPr>
            <p:ph idx="1"/>
          </p:nvPr>
        </p:nvSpPr>
        <p:spPr bwMode="auto">
          <a:xfrm>
            <a:off x="1102632" y="2322739"/>
            <a:ext cx="7261225" cy="2986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Traffic conditions may include:</a:t>
            </a:r>
            <a:endParaRPr lang="en-AU" altLang="en-US" dirty="0">
              <a:latin typeface="Tahoma" pitchFamily="34" charset="0"/>
              <a:cs typeface="Tahoma" pitchFamily="34" charset="0"/>
            </a:endParaRPr>
          </a:p>
          <a:p>
            <a:pPr marL="539750" lvl="1" indent="-341313">
              <a:spcBef>
                <a:spcPts val="438"/>
              </a:spcBef>
              <a:buSzTx/>
            </a:pPr>
            <a:r>
              <a:rPr lang="en-AU" altLang="en-US" dirty="0">
                <a:latin typeface="Tahoma" pitchFamily="34" charset="0"/>
              </a:rPr>
              <a:t>Congested urban environments.</a:t>
            </a:r>
          </a:p>
          <a:p>
            <a:pPr marL="539750" lvl="1" indent="-341313">
              <a:spcBef>
                <a:spcPts val="438"/>
              </a:spcBef>
              <a:buSzTx/>
            </a:pPr>
            <a:r>
              <a:rPr lang="en-AU" altLang="en-US" dirty="0">
                <a:latin typeface="Tahoma" pitchFamily="34" charset="0"/>
              </a:rPr>
              <a:t>Low traffic rural areas.</a:t>
            </a:r>
          </a:p>
          <a:p>
            <a:pPr marL="539750" lvl="1" indent="-341313">
              <a:spcBef>
                <a:spcPts val="438"/>
              </a:spcBef>
              <a:buSzTx/>
            </a:pPr>
            <a:r>
              <a:rPr lang="en-AU" altLang="en-US" dirty="0">
                <a:latin typeface="Tahoma" pitchFamily="34" charset="0"/>
              </a:rPr>
              <a:t>Off-road un-trafficked areas.</a:t>
            </a:r>
          </a:p>
          <a:p>
            <a:pPr marL="539750" lvl="1" indent="-341313">
              <a:spcBef>
                <a:spcPts val="438"/>
              </a:spcBef>
              <a:buSzTx/>
            </a:pPr>
            <a:r>
              <a:rPr lang="en-AU" altLang="en-US" dirty="0">
                <a:latin typeface="Tahoma" pitchFamily="34" charset="0"/>
              </a:rPr>
              <a:t>Buildings.</a:t>
            </a:r>
          </a:p>
          <a:p>
            <a:pPr marL="539750" lvl="1" indent="-341313">
              <a:spcBef>
                <a:spcPts val="438"/>
              </a:spcBef>
              <a:buSzTx/>
            </a:pPr>
            <a:r>
              <a:rPr lang="en-AU" altLang="en-US" dirty="0">
                <a:latin typeface="Tahoma" pitchFamily="34" charset="0"/>
              </a:rPr>
              <a:t>Parking sites.</a:t>
            </a:r>
          </a:p>
          <a:p>
            <a:pPr marL="539750" lvl="1" indent="-341313">
              <a:spcBef>
                <a:spcPts val="438"/>
              </a:spcBef>
              <a:buSzTx/>
            </a:pPr>
            <a:r>
              <a:rPr lang="en-AU" altLang="en-US" dirty="0">
                <a:latin typeface="Tahoma" pitchFamily="34" charset="0"/>
              </a:rPr>
              <a:t>Pedestrian areas.</a:t>
            </a:r>
          </a:p>
        </p:txBody>
      </p:sp>
      <p:pic>
        <p:nvPicPr>
          <p:cNvPr id="141315" name="Picture 5" descr="Outback road traffic warning sign windy r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600" y="4741863"/>
            <a:ext cx="2879725"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6728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1" name="Title 1"/>
          <p:cNvSpPr>
            <a:spLocks noGrp="1"/>
          </p:cNvSpPr>
          <p:nvPr>
            <p:ph type="title"/>
          </p:nvPr>
        </p:nvSpPr>
        <p:spPr bwMode="auto">
          <a:xfrm>
            <a:off x="1396546" y="101169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2.5.1 Monitor Traffic and Conditions</a:t>
            </a:r>
          </a:p>
        </p:txBody>
      </p:sp>
      <p:sp>
        <p:nvSpPr>
          <p:cNvPr id="143362" name="Content Placeholder 2"/>
          <p:cNvSpPr>
            <a:spLocks noGrp="1"/>
          </p:cNvSpPr>
          <p:nvPr>
            <p:ph idx="1"/>
          </p:nvPr>
        </p:nvSpPr>
        <p:spPr bwMode="auto">
          <a:xfrm>
            <a:off x="569232" y="2627539"/>
            <a:ext cx="7261225" cy="157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Where traffic volume means that traffic queues will form, make sure that waiting vehicles do not obstruct intersections, railway crossings or access to residences and shopping areas.</a:t>
            </a:r>
            <a:endParaRPr lang="en-AU" altLang="en-US" dirty="0">
              <a:latin typeface="Tahoma" pitchFamily="34" charset="0"/>
              <a:cs typeface="Tahoma" pitchFamily="34" charset="0"/>
            </a:endParaRPr>
          </a:p>
        </p:txBody>
      </p:sp>
      <p:pic>
        <p:nvPicPr>
          <p:cNvPr id="143363" name="Picture 6" descr="road traffic highway freeway 9009061_xx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013" y="4732338"/>
            <a:ext cx="28797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904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09" name="Title 1"/>
          <p:cNvSpPr>
            <a:spLocks noGrp="1"/>
          </p:cNvSpPr>
          <p:nvPr>
            <p:ph type="title"/>
          </p:nvPr>
        </p:nvSpPr>
        <p:spPr bwMode="auto">
          <a:xfrm>
            <a:off x="1091746" y="105228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2.5.1 Monitor Traffic and Conditions</a:t>
            </a:r>
          </a:p>
        </p:txBody>
      </p:sp>
      <p:sp>
        <p:nvSpPr>
          <p:cNvPr id="145410" name="Content Placeholder 2"/>
          <p:cNvSpPr>
            <a:spLocks noGrp="1"/>
          </p:cNvSpPr>
          <p:nvPr>
            <p:ph idx="1"/>
          </p:nvPr>
        </p:nvSpPr>
        <p:spPr bwMode="auto">
          <a:xfrm>
            <a:off x="249237" y="2638424"/>
            <a:ext cx="7261225" cy="28315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If road conditions change or work continues into the night, make sure that traffic will still be able to stop in time.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At 60 km/h the stopping distance for an average car is 90m given reasonable road conditions. </a:t>
            </a:r>
            <a:endParaRPr lang="en-AU" altLang="en-US" dirty="0">
              <a:latin typeface="Tahoma" pitchFamily="34" charset="0"/>
            </a:endParaRPr>
          </a:p>
          <a:p>
            <a:pPr marL="539750" lvl="1" indent="-341313">
              <a:spcBef>
                <a:spcPts val="438"/>
              </a:spcBef>
              <a:buSzTx/>
            </a:pPr>
            <a:r>
              <a:rPr lang="en-US" altLang="en-US" dirty="0">
                <a:latin typeface="Tahoma" pitchFamily="34" charset="0"/>
              </a:rPr>
              <a:t>Heavy vehicles require longer time </a:t>
            </a:r>
          </a:p>
          <a:p>
            <a:pPr marL="198437" lvl="1" indent="0">
              <a:spcBef>
                <a:spcPts val="438"/>
              </a:spcBef>
              <a:buSzTx/>
              <a:buNone/>
            </a:pPr>
            <a:r>
              <a:rPr lang="en-US" altLang="en-US" dirty="0">
                <a:latin typeface="Tahoma" pitchFamily="34" charset="0"/>
              </a:rPr>
              <a:t>   and distances to start and stop.</a:t>
            </a:r>
            <a:endParaRPr lang="en-AU" altLang="en-US" dirty="0">
              <a:latin typeface="Tahoma" pitchFamily="34" charset="0"/>
            </a:endParaRPr>
          </a:p>
        </p:txBody>
      </p:sp>
      <p:pic>
        <p:nvPicPr>
          <p:cNvPr id="145411" name="Picture 2" descr="Road work roller workers men night lighting spread asphalt  95245230 (1)"/>
          <p:cNvPicPr>
            <a:picLocks noChangeAspect="1" noChangeArrowheads="1"/>
          </p:cNvPicPr>
          <p:nvPr/>
        </p:nvPicPr>
        <p:blipFill>
          <a:blip r:embed="rId3" cstate="print">
            <a:extLst>
              <a:ext uri="{28A0092B-C50C-407E-A947-70E740481C1C}">
                <a14:useLocalDpi xmlns:a14="http://schemas.microsoft.com/office/drawing/2010/main" val="0"/>
              </a:ext>
            </a:extLst>
          </a:blip>
          <a:srcRect l="22592"/>
          <a:stretch>
            <a:fillRect/>
          </a:stretch>
        </p:blipFill>
        <p:spPr bwMode="auto">
          <a:xfrm>
            <a:off x="6070600" y="4181475"/>
            <a:ext cx="28797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1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1962603" y="1078691"/>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 Working Safely</a:t>
            </a:r>
          </a:p>
        </p:txBody>
      </p:sp>
      <p:sp>
        <p:nvSpPr>
          <p:cNvPr id="17410" name="Content Placeholder 2"/>
          <p:cNvSpPr>
            <a:spLocks noGrp="1"/>
          </p:cNvSpPr>
          <p:nvPr>
            <p:ph idx="1"/>
          </p:nvPr>
        </p:nvSpPr>
        <p:spPr bwMode="auto">
          <a:xfrm>
            <a:off x="904874" y="2396218"/>
            <a:ext cx="7261225" cy="125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9750" lvl="1" indent="-341313">
              <a:spcBef>
                <a:spcPts val="438"/>
              </a:spcBef>
              <a:buSzTx/>
            </a:pPr>
            <a:r>
              <a:rPr lang="en-US" altLang="en-US" dirty="0">
                <a:latin typeface="Tahoma" pitchFamily="34" charset="0"/>
              </a:rPr>
              <a:t>Follow all safety rules and instructions when performing any work. </a:t>
            </a:r>
            <a:endParaRPr lang="en-AU" altLang="en-US" dirty="0">
              <a:latin typeface="Tahoma" pitchFamily="34" charset="0"/>
            </a:endParaRPr>
          </a:p>
          <a:p>
            <a:pPr marL="539750" lvl="1" indent="-341313">
              <a:spcBef>
                <a:spcPts val="438"/>
              </a:spcBef>
              <a:buSzTx/>
            </a:pPr>
            <a:r>
              <a:rPr lang="en-US" altLang="en-US" dirty="0">
                <a:latin typeface="Tahoma" pitchFamily="34" charset="0"/>
              </a:rPr>
              <a:t>If you are unsure, ask your boss or supervisor.</a:t>
            </a:r>
            <a:endParaRPr lang="en-AU" altLang="en-US" dirty="0">
              <a:latin typeface="Tahoma" pitchFamily="34" charset="0"/>
            </a:endParaRPr>
          </a:p>
        </p:txBody>
      </p:sp>
      <p:pic>
        <p:nvPicPr>
          <p:cNvPr id="17411" name="Picture 4" descr="\\192.168.113.1\Production\Projects 2014\Streamlined Resources\3 DTP - In progress\RIIWHS205D Stop slow bat\RIIWHS205D Smart art\1-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3925" y="3957411"/>
            <a:ext cx="46831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6643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Title 1"/>
          <p:cNvSpPr>
            <a:spLocks noGrp="1"/>
          </p:cNvSpPr>
          <p:nvPr>
            <p:ph type="title"/>
          </p:nvPr>
        </p:nvSpPr>
        <p:spPr bwMode="auto">
          <a:xfrm>
            <a:off x="1026432" y="88900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2.5.1 Monitor Traffic and Conditions</a:t>
            </a:r>
          </a:p>
        </p:txBody>
      </p:sp>
      <p:sp>
        <p:nvSpPr>
          <p:cNvPr id="147458" name="Content Placeholder 2"/>
          <p:cNvSpPr>
            <a:spLocks noGrp="1"/>
          </p:cNvSpPr>
          <p:nvPr>
            <p:ph idx="1"/>
          </p:nvPr>
        </p:nvSpPr>
        <p:spPr bwMode="auto">
          <a:xfrm>
            <a:off x="786946" y="2166937"/>
            <a:ext cx="7261225" cy="2779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 traffic controller’s normal duty is to remain at the head of the traffic queue while traffic is stopped.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If there is a possibility of vehicles colliding with the end of the queue, or of drivers queue jumping, an additional traffic controller and/or warning signs should be placed at the tail end of the queue.</a:t>
            </a:r>
            <a:endParaRPr lang="en-AU" altLang="en-US" dirty="0">
              <a:latin typeface="Tahoma" pitchFamily="34" charset="0"/>
              <a:cs typeface="Tahoma" pitchFamily="34" charset="0"/>
            </a:endParaRPr>
          </a:p>
        </p:txBody>
      </p:sp>
      <p:pic>
        <p:nvPicPr>
          <p:cNvPr id="147459" name="Picture 4" descr="traffic"/>
          <p:cNvPicPr>
            <a:picLocks noChangeAspect="1" noChangeArrowheads="1"/>
          </p:cNvPicPr>
          <p:nvPr/>
        </p:nvPicPr>
        <p:blipFill>
          <a:blip r:embed="rId3" cstate="print">
            <a:extLst>
              <a:ext uri="{28A0092B-C50C-407E-A947-70E740481C1C}">
                <a14:useLocalDpi xmlns:a14="http://schemas.microsoft.com/office/drawing/2010/main" val="0"/>
              </a:ext>
            </a:extLst>
          </a:blip>
          <a:srcRect t="11015"/>
          <a:stretch>
            <a:fillRect/>
          </a:stretch>
        </p:blipFill>
        <p:spPr bwMode="auto">
          <a:xfrm>
            <a:off x="6073775" y="4946650"/>
            <a:ext cx="28813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304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Title 1"/>
          <p:cNvSpPr>
            <a:spLocks noGrp="1"/>
          </p:cNvSpPr>
          <p:nvPr>
            <p:ph type="title"/>
          </p:nvPr>
        </p:nvSpPr>
        <p:spPr bwMode="auto">
          <a:xfrm>
            <a:off x="1091747" y="1105610"/>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2.5.1 Monitor Traffic and Conditions</a:t>
            </a:r>
          </a:p>
        </p:txBody>
      </p:sp>
      <p:sp>
        <p:nvSpPr>
          <p:cNvPr id="149506" name="Content Placeholder 2"/>
          <p:cNvSpPr>
            <a:spLocks noGrp="1"/>
          </p:cNvSpPr>
          <p:nvPr>
            <p:ph idx="1"/>
          </p:nvPr>
        </p:nvSpPr>
        <p:spPr bwMode="auto">
          <a:xfrm>
            <a:off x="525689" y="2322739"/>
            <a:ext cx="7261225" cy="41960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visibility of a traffic controller to motorists can be affected by:</a:t>
            </a:r>
          </a:p>
          <a:p>
            <a:pPr>
              <a:spcBef>
                <a:spcPts val="438"/>
              </a:spcBef>
            </a:pPr>
            <a:endParaRPr lang="en-AU" altLang="en-US" dirty="0">
              <a:latin typeface="Tahoma" pitchFamily="34" charset="0"/>
              <a:cs typeface="Tahoma" pitchFamily="34" charset="0"/>
            </a:endParaRPr>
          </a:p>
          <a:p>
            <a:pPr marL="539750" lvl="1" indent="-341313">
              <a:spcBef>
                <a:spcPts val="438"/>
              </a:spcBef>
              <a:buSzTx/>
            </a:pPr>
            <a:r>
              <a:rPr lang="en-AU" altLang="en-US" dirty="0">
                <a:latin typeface="Tahoma" pitchFamily="34" charset="0"/>
              </a:rPr>
              <a:t>Fog.</a:t>
            </a:r>
          </a:p>
          <a:p>
            <a:pPr marL="539750" lvl="1" indent="-341313">
              <a:spcBef>
                <a:spcPts val="438"/>
              </a:spcBef>
              <a:buSzTx/>
            </a:pPr>
            <a:r>
              <a:rPr lang="en-AU" altLang="en-US" dirty="0">
                <a:latin typeface="Tahoma" pitchFamily="34" charset="0"/>
              </a:rPr>
              <a:t>Dust.</a:t>
            </a:r>
          </a:p>
          <a:p>
            <a:pPr marL="539750" lvl="1" indent="-341313">
              <a:spcBef>
                <a:spcPts val="438"/>
              </a:spcBef>
              <a:buSzTx/>
            </a:pPr>
            <a:r>
              <a:rPr lang="en-AU" altLang="en-US" dirty="0">
                <a:latin typeface="Tahoma" pitchFamily="34" charset="0"/>
              </a:rPr>
              <a:t>Heavy rain.</a:t>
            </a:r>
          </a:p>
          <a:p>
            <a:pPr marL="539750" lvl="1" indent="-341313">
              <a:spcBef>
                <a:spcPts val="438"/>
              </a:spcBef>
              <a:buSzTx/>
            </a:pPr>
            <a:r>
              <a:rPr lang="en-AU" altLang="en-US" dirty="0">
                <a:latin typeface="Tahoma" pitchFamily="34" charset="0"/>
              </a:rPr>
              <a:t>Changes in the position of the sun.</a:t>
            </a:r>
          </a:p>
          <a:p>
            <a:pPr marL="539750" lvl="1" indent="-341313">
              <a:spcBef>
                <a:spcPts val="438"/>
              </a:spcBef>
              <a:buSzTx/>
            </a:pPr>
            <a:r>
              <a:rPr lang="en-AU" altLang="en-US" dirty="0">
                <a:latin typeface="Tahoma" pitchFamily="34" charset="0"/>
              </a:rPr>
              <a:t>Background conditions.</a:t>
            </a:r>
          </a:p>
          <a:p>
            <a:pPr marL="539750" lvl="1" indent="-341313">
              <a:spcBef>
                <a:spcPts val="438"/>
              </a:spcBef>
              <a:buSzTx/>
            </a:pPr>
            <a:r>
              <a:rPr lang="en-AU" altLang="en-US" dirty="0">
                <a:latin typeface="Tahoma" pitchFamily="34" charset="0"/>
              </a:rPr>
              <a:t>Shaded areas.</a:t>
            </a:r>
          </a:p>
          <a:p>
            <a:pPr marL="539750" lvl="1" indent="-341313">
              <a:spcBef>
                <a:spcPts val="438"/>
              </a:spcBef>
              <a:buSzTx/>
            </a:pPr>
            <a:r>
              <a:rPr lang="en-AU" altLang="en-US" dirty="0">
                <a:latin typeface="Tahoma" pitchFamily="34" charset="0"/>
              </a:rPr>
              <a:t>Oncoming headlights.</a:t>
            </a:r>
          </a:p>
        </p:txBody>
      </p:sp>
      <p:pic>
        <p:nvPicPr>
          <p:cNvPr id="149507" name="Picture 5" descr="\\192.168.113.1\Production\Projects 2014\Streamlined Resources\3 DTP - In progress\RIIWHS205D Stop slow bat\RIIWHS205D Smart art\rain_01_00000.jpg"/>
          <p:cNvPicPr>
            <a:picLocks noChangeAspect="1" noChangeArrowheads="1"/>
          </p:cNvPicPr>
          <p:nvPr/>
        </p:nvPicPr>
        <p:blipFill>
          <a:blip r:embed="rId3" cstate="print">
            <a:extLst>
              <a:ext uri="{28A0092B-C50C-407E-A947-70E740481C1C}">
                <a14:useLocalDpi xmlns:a14="http://schemas.microsoft.com/office/drawing/2010/main" val="0"/>
              </a:ext>
            </a:extLst>
          </a:blip>
          <a:srcRect l="17630" r="7919"/>
          <a:stretch>
            <a:fillRect/>
          </a:stretch>
        </p:blipFill>
        <p:spPr bwMode="auto">
          <a:xfrm>
            <a:off x="6070600" y="4478338"/>
            <a:ext cx="2879725"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984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3" name="Title 1"/>
          <p:cNvSpPr>
            <a:spLocks noGrp="1"/>
          </p:cNvSpPr>
          <p:nvPr>
            <p:ph type="title"/>
          </p:nvPr>
        </p:nvSpPr>
        <p:spPr bwMode="auto">
          <a:xfrm>
            <a:off x="1255032" y="69305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2.5.2 Report Traffic Offences</a:t>
            </a:r>
          </a:p>
        </p:txBody>
      </p:sp>
      <p:sp>
        <p:nvSpPr>
          <p:cNvPr id="151554" name="Content Placeholder 2"/>
          <p:cNvSpPr>
            <a:spLocks noGrp="1"/>
          </p:cNvSpPr>
          <p:nvPr>
            <p:ph idx="1"/>
          </p:nvPr>
        </p:nvSpPr>
        <p:spPr bwMode="auto">
          <a:xfrm>
            <a:off x="738187" y="2070553"/>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legal authority rests with the </a:t>
            </a:r>
            <a:r>
              <a:rPr lang="en-US" altLang="en-US" b="1" dirty="0">
                <a:latin typeface="Tahoma" pitchFamily="34" charset="0"/>
                <a:cs typeface="Tahoma" pitchFamily="34" charset="0"/>
              </a:rPr>
              <a:t>STOP </a:t>
            </a:r>
            <a:r>
              <a:rPr lang="en-US" altLang="en-US" dirty="0">
                <a:latin typeface="Tahoma" pitchFamily="34" charset="0"/>
                <a:cs typeface="Tahoma" pitchFamily="34" charset="0"/>
              </a:rPr>
              <a:t>sign, which means that motorists must stop when it is displayed.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 </a:t>
            </a:r>
            <a:endParaRPr lang="en-AU"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The law does not apply to the </a:t>
            </a:r>
            <a:r>
              <a:rPr lang="en-US" altLang="en-US" b="1" dirty="0">
                <a:latin typeface="Tahoma" pitchFamily="34" charset="0"/>
                <a:cs typeface="Tahoma" pitchFamily="34" charset="0"/>
              </a:rPr>
              <a:t>SLOW</a:t>
            </a:r>
            <a:r>
              <a:rPr lang="en-US" altLang="en-US" dirty="0">
                <a:latin typeface="Tahoma" pitchFamily="34" charset="0"/>
                <a:cs typeface="Tahoma" pitchFamily="34" charset="0"/>
              </a:rPr>
              <a:t> sign, which is advisory in nature and used for guidance only.</a:t>
            </a:r>
            <a:endParaRPr lang="en-AU" altLang="en-US" dirty="0">
              <a:latin typeface="Tahoma" pitchFamily="34" charset="0"/>
              <a:cs typeface="Tahoma" pitchFamily="34" charset="0"/>
            </a:endParaRPr>
          </a:p>
        </p:txBody>
      </p:sp>
      <p:sp>
        <p:nvSpPr>
          <p:cNvPr id="151555" name="Rectangle 1"/>
          <p:cNvSpPr>
            <a:spLocks noChangeArrowheads="1"/>
          </p:cNvSpPr>
          <p:nvPr/>
        </p:nvSpPr>
        <p:spPr bwMode="auto">
          <a:xfrm>
            <a:off x="738187" y="486591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The traffic controller should report motorists who fail to follow reasonable directions. </a:t>
            </a:r>
            <a:endParaRPr lang="en-AU" altLang="en-US" sz="1400" dirty="0">
              <a:solidFill>
                <a:srgbClr val="000000"/>
              </a:solidFill>
              <a:latin typeface="Tahoma" pitchFamily="34" charset="0"/>
              <a:cs typeface="Tahoma" pitchFamily="34" charset="0"/>
            </a:endParaRPr>
          </a:p>
        </p:txBody>
      </p:sp>
      <p:pic>
        <p:nvPicPr>
          <p:cNvPr id="151556" name="Picture 4" descr="Close up of stop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600" y="44958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26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1" name="Title 1"/>
          <p:cNvSpPr>
            <a:spLocks noGrp="1"/>
          </p:cNvSpPr>
          <p:nvPr>
            <p:ph type="title"/>
          </p:nvPr>
        </p:nvSpPr>
        <p:spPr bwMode="auto">
          <a:xfrm>
            <a:off x="1331232" y="40142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2.5.2 Report Traffic Offences</a:t>
            </a:r>
          </a:p>
        </p:txBody>
      </p:sp>
      <p:sp>
        <p:nvSpPr>
          <p:cNvPr id="153602" name="Content Placeholder 2"/>
          <p:cNvSpPr>
            <a:spLocks noGrp="1"/>
          </p:cNvSpPr>
          <p:nvPr>
            <p:ph idx="1"/>
          </p:nvPr>
        </p:nvSpPr>
        <p:spPr bwMode="auto">
          <a:xfrm>
            <a:off x="253206" y="1440997"/>
            <a:ext cx="7261225" cy="3939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341563">
              <a:spcBef>
                <a:spcPts val="438"/>
              </a:spcBef>
            </a:pPr>
            <a:r>
              <a:rPr lang="en-US" altLang="en-US" dirty="0">
                <a:latin typeface="Tahoma" pitchFamily="34" charset="0"/>
              </a:rPr>
              <a:t>If an offence occurs do not attempt to stop the vehicle.</a:t>
            </a:r>
          </a:p>
          <a:p>
            <a:pPr indent="-341563">
              <a:spcBef>
                <a:spcPts val="438"/>
              </a:spcBef>
            </a:pPr>
            <a:endParaRPr lang="en-AU" altLang="en-US" sz="1400" dirty="0">
              <a:latin typeface="Tahoma" pitchFamily="34" charset="0"/>
            </a:endParaRPr>
          </a:p>
          <a:p>
            <a:pPr indent="-341563">
              <a:spcBef>
                <a:spcPts val="438"/>
              </a:spcBef>
            </a:pPr>
            <a:r>
              <a:rPr lang="en-US" altLang="en-US" dirty="0">
                <a:latin typeface="Tahoma" pitchFamily="34" charset="0"/>
              </a:rPr>
              <a:t>Immediately attempt to warn the personnel ahead and write down the details of the vehicle and the offence.</a:t>
            </a:r>
          </a:p>
          <a:p>
            <a:pPr marL="539750" lvl="1" indent="-341313">
              <a:spcBef>
                <a:spcPts val="438"/>
              </a:spcBef>
              <a:buSzTx/>
            </a:pPr>
            <a:r>
              <a:rPr lang="en-AU" altLang="en-US" dirty="0">
                <a:latin typeface="Tahoma" pitchFamily="34" charset="0"/>
              </a:rPr>
              <a:t>Registration.</a:t>
            </a:r>
          </a:p>
          <a:p>
            <a:pPr marL="539750" lvl="1" indent="-341313">
              <a:spcBef>
                <a:spcPts val="438"/>
              </a:spcBef>
              <a:buSzTx/>
            </a:pPr>
            <a:r>
              <a:rPr lang="en-AU" altLang="en-US" dirty="0">
                <a:latin typeface="Tahoma" pitchFamily="34" charset="0"/>
              </a:rPr>
              <a:t>Vehicle make.</a:t>
            </a:r>
          </a:p>
          <a:p>
            <a:pPr marL="539750" lvl="1" indent="-341313">
              <a:spcBef>
                <a:spcPts val="438"/>
              </a:spcBef>
              <a:buSzTx/>
            </a:pPr>
            <a:r>
              <a:rPr lang="en-AU" altLang="en-US" dirty="0">
                <a:latin typeface="Tahoma" pitchFamily="34" charset="0"/>
              </a:rPr>
              <a:t>Body type.</a:t>
            </a:r>
          </a:p>
          <a:p>
            <a:pPr marL="539750" lvl="1" indent="-341313">
              <a:spcBef>
                <a:spcPts val="438"/>
              </a:spcBef>
              <a:buSzTx/>
            </a:pPr>
            <a:r>
              <a:rPr lang="en-AU" altLang="en-US" dirty="0">
                <a:latin typeface="Tahoma" pitchFamily="34" charset="0"/>
              </a:rPr>
              <a:t>Colour.</a:t>
            </a:r>
          </a:p>
        </p:txBody>
      </p:sp>
      <p:pic>
        <p:nvPicPr>
          <p:cNvPr id="153603" name="Picture 4" descr="worker checklist clipboard write 139089583"/>
          <p:cNvPicPr>
            <a:picLocks noChangeAspect="1" noChangeArrowheads="1"/>
          </p:cNvPicPr>
          <p:nvPr/>
        </p:nvPicPr>
        <p:blipFill>
          <a:blip r:embed="rId3" cstate="print">
            <a:extLst>
              <a:ext uri="{28A0092B-C50C-407E-A947-70E740481C1C}">
                <a14:useLocalDpi xmlns:a14="http://schemas.microsoft.com/office/drawing/2010/main" val="0"/>
              </a:ext>
            </a:extLst>
          </a:blip>
          <a:srcRect l="17517" t="29231" r="16498"/>
          <a:stretch>
            <a:fillRect/>
          </a:stretch>
        </p:blipFill>
        <p:spPr bwMode="auto">
          <a:xfrm>
            <a:off x="6073775" y="4338638"/>
            <a:ext cx="288131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Rectangle 1"/>
          <p:cNvSpPr>
            <a:spLocks noChangeArrowheads="1"/>
          </p:cNvSpPr>
          <p:nvPr/>
        </p:nvSpPr>
        <p:spPr bwMode="auto">
          <a:xfrm>
            <a:off x="253206" y="5537246"/>
            <a:ext cx="4289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881063" indent="-341313"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539750" lvl="1" indent="-341313" defTabSz="457200" fontAlgn="base">
              <a:spcBef>
                <a:spcPts val="438"/>
              </a:spcBef>
              <a:spcAft>
                <a:spcPct val="0"/>
              </a:spcAft>
              <a:buBlip>
                <a:blip r:embed="rId4"/>
              </a:buBlip>
            </a:pPr>
            <a:r>
              <a:rPr lang="en-AU" altLang="en-US" dirty="0">
                <a:solidFill>
                  <a:srgbClr val="000000"/>
                </a:solidFill>
                <a:latin typeface="Tahoma" pitchFamily="34" charset="0"/>
                <a:cs typeface="Tahoma" pitchFamily="34" charset="0"/>
              </a:rPr>
              <a:t>The time, date and location of the offence.</a:t>
            </a:r>
          </a:p>
        </p:txBody>
      </p:sp>
      <p:pic>
        <p:nvPicPr>
          <p:cNvPr id="6" name="Picture 9" descr="bli_logo_letterhead_cmy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3440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Title 1"/>
          <p:cNvSpPr>
            <a:spLocks noGrp="1"/>
          </p:cNvSpPr>
          <p:nvPr>
            <p:ph type="title"/>
          </p:nvPr>
        </p:nvSpPr>
        <p:spPr bwMode="auto">
          <a:xfrm>
            <a:off x="667204" y="86473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2.6 Remove Signs and Devices</a:t>
            </a:r>
          </a:p>
        </p:txBody>
      </p:sp>
      <p:sp>
        <p:nvSpPr>
          <p:cNvPr id="155650" name="Content Placeholder 2"/>
          <p:cNvSpPr>
            <a:spLocks noGrp="1"/>
          </p:cNvSpPr>
          <p:nvPr>
            <p:ph idx="1"/>
          </p:nvPr>
        </p:nvSpPr>
        <p:spPr bwMode="auto">
          <a:xfrm>
            <a:off x="525689" y="2134961"/>
            <a:ext cx="7261225" cy="2411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Make sure the “Traffic Controller” symbolic sign and the “Prepare to Stop” sign are removed or covered when the traffic controller is not on duty.</a:t>
            </a:r>
          </a:p>
          <a:p>
            <a:pPr>
              <a:spcBef>
                <a:spcPts val="438"/>
              </a:spcBef>
            </a:pPr>
            <a:endParaRPr lang="en-US"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Signs and devices are removed in reverse order, starting from the work area out to the approaches. </a:t>
            </a:r>
            <a:endParaRPr lang="en-AU" altLang="en-US" dirty="0">
              <a:latin typeface="Tahoma" pitchFamily="34" charset="0"/>
              <a:cs typeface="Tahoma" pitchFamily="34" charset="0"/>
            </a:endParaRPr>
          </a:p>
        </p:txBody>
      </p:sp>
      <p:pic>
        <p:nvPicPr>
          <p:cNvPr id="155651" name="Picture 4" descr="roadside fixtures worker signs van hazard roadwork road 1089192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0600" y="4735513"/>
            <a:ext cx="28797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838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7" name="Title 1"/>
          <p:cNvSpPr>
            <a:spLocks noGrp="1"/>
          </p:cNvSpPr>
          <p:nvPr>
            <p:ph type="title"/>
          </p:nvPr>
        </p:nvSpPr>
        <p:spPr bwMode="auto">
          <a:xfrm>
            <a:off x="1144901" y="457699"/>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2.6 Remove Signs and Devices</a:t>
            </a:r>
          </a:p>
        </p:txBody>
      </p:sp>
      <p:sp>
        <p:nvSpPr>
          <p:cNvPr id="157698" name="Rectangle 1"/>
          <p:cNvSpPr>
            <a:spLocks noChangeArrowheads="1"/>
          </p:cNvSpPr>
          <p:nvPr/>
        </p:nvSpPr>
        <p:spPr bwMode="auto">
          <a:xfrm>
            <a:off x="1144901" y="5551989"/>
            <a:ext cx="72150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pPr>
            <a:r>
              <a:rPr lang="en-US" altLang="en-US" dirty="0">
                <a:solidFill>
                  <a:prstClr val="black"/>
                </a:solidFill>
                <a:latin typeface="Tahoma" pitchFamily="34" charset="0"/>
                <a:ea typeface="MS Mincho" pitchFamily="49" charset="-128"/>
              </a:rPr>
              <a:t>A vehicle with a vehicle-mounted warning device should be used between personnel and traffic to protect personnel retrieving the taper devices.</a:t>
            </a:r>
            <a:endParaRPr lang="en-AU" altLang="en-US" sz="1400" dirty="0">
              <a:solidFill>
                <a:prstClr val="black"/>
              </a:solidFill>
              <a:latin typeface="Tahoma" pitchFamily="34" charset="0"/>
              <a:ea typeface="MS Mincho" pitchFamily="49" charset="-128"/>
              <a:cs typeface="Times New Roman" pitchFamily="18" charset="0"/>
            </a:endParaRPr>
          </a:p>
        </p:txBody>
      </p:sp>
      <p:pic>
        <p:nvPicPr>
          <p:cNvPr id="157699" name="Picture 5" descr="\\192.168.113.1\Production\Projects 2014\Streamlined Resources\4 DTP - Completed and ready for review\RIIWHS205D Stop slow bat\RIIWHS205D Smart art\RIIWHS205D 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901" y="1598658"/>
            <a:ext cx="6480000" cy="38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0180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5" name="Title 1"/>
          <p:cNvSpPr>
            <a:spLocks noGrp="1"/>
          </p:cNvSpPr>
          <p:nvPr>
            <p:ph type="title"/>
          </p:nvPr>
        </p:nvSpPr>
        <p:spPr bwMode="auto">
          <a:xfrm>
            <a:off x="1385661" y="1074057"/>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2.7 Clean Up After Operations</a:t>
            </a:r>
          </a:p>
        </p:txBody>
      </p:sp>
      <p:sp>
        <p:nvSpPr>
          <p:cNvPr id="159746" name="Content Placeholder 2"/>
          <p:cNvSpPr>
            <a:spLocks noGrp="1"/>
          </p:cNvSpPr>
          <p:nvPr>
            <p:ph idx="1"/>
          </p:nvPr>
        </p:nvSpPr>
        <p:spPr bwMode="auto">
          <a:xfrm>
            <a:off x="1548946" y="2309132"/>
            <a:ext cx="7261225" cy="830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Once all your tasks are finished, you will need to clean up the site.</a:t>
            </a:r>
            <a:endParaRPr lang="en-AU" altLang="en-US" dirty="0">
              <a:latin typeface="Tahoma" pitchFamily="34" charset="0"/>
              <a:cs typeface="Tahoma" pitchFamily="34" charset="0"/>
            </a:endParaRPr>
          </a:p>
        </p:txBody>
      </p:sp>
      <p:pic>
        <p:nvPicPr>
          <p:cNvPr id="159747" name="Picture 4" descr="road work sign truck store IMG_0408"/>
          <p:cNvPicPr>
            <a:picLocks noChangeAspect="1" noChangeArrowheads="1"/>
          </p:cNvPicPr>
          <p:nvPr/>
        </p:nvPicPr>
        <p:blipFill>
          <a:blip r:embed="rId3">
            <a:extLst>
              <a:ext uri="{28A0092B-C50C-407E-A947-70E740481C1C}">
                <a14:useLocalDpi xmlns:a14="http://schemas.microsoft.com/office/drawing/2010/main" val="0"/>
              </a:ext>
            </a:extLst>
          </a:blip>
          <a:srcRect l="11800" t="30681" r="980" b="9175"/>
          <a:stretch>
            <a:fillRect/>
          </a:stretch>
        </p:blipFill>
        <p:spPr bwMode="auto">
          <a:xfrm>
            <a:off x="2159908" y="3960585"/>
            <a:ext cx="52546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406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3" name="Title 1"/>
          <p:cNvSpPr>
            <a:spLocks noGrp="1"/>
          </p:cNvSpPr>
          <p:nvPr>
            <p:ph type="title"/>
          </p:nvPr>
        </p:nvSpPr>
        <p:spPr bwMode="auto">
          <a:xfrm>
            <a:off x="1233260" y="954314"/>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2.7.1 Clearing the Work Area</a:t>
            </a:r>
          </a:p>
        </p:txBody>
      </p:sp>
      <p:sp>
        <p:nvSpPr>
          <p:cNvPr id="161794" name="Content Placeholder 2"/>
          <p:cNvSpPr>
            <a:spLocks noGrp="1"/>
          </p:cNvSpPr>
          <p:nvPr>
            <p:ph idx="1"/>
          </p:nvPr>
        </p:nvSpPr>
        <p:spPr bwMode="auto">
          <a:xfrm>
            <a:off x="950232" y="2279196"/>
            <a:ext cx="7261225" cy="2462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Housekeeping procedures on your site may include:</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Eliminating or controlling any potential hazards.</a:t>
            </a:r>
            <a:endParaRPr lang="en-AU" altLang="en-US" dirty="0">
              <a:latin typeface="Tahoma" pitchFamily="34" charset="0"/>
            </a:endParaRPr>
          </a:p>
          <a:p>
            <a:pPr marL="539750" lvl="1" indent="-341313">
              <a:spcBef>
                <a:spcPts val="438"/>
              </a:spcBef>
              <a:buSzTx/>
            </a:pPr>
            <a:r>
              <a:rPr lang="en-US" altLang="en-US" dirty="0">
                <a:latin typeface="Tahoma" pitchFamily="34" charset="0"/>
              </a:rPr>
              <a:t>Removing any hazard controls that are no longer needed.</a:t>
            </a:r>
            <a:endParaRPr lang="en-AU" altLang="en-US" dirty="0">
              <a:latin typeface="Tahoma" pitchFamily="34" charset="0"/>
            </a:endParaRPr>
          </a:p>
          <a:p>
            <a:pPr marL="539750" lvl="1" indent="-341313">
              <a:spcBef>
                <a:spcPts val="438"/>
              </a:spcBef>
              <a:buSzTx/>
            </a:pPr>
            <a:r>
              <a:rPr lang="en-US" altLang="en-US" dirty="0">
                <a:latin typeface="Tahoma" pitchFamily="34" charset="0"/>
              </a:rPr>
              <a:t>Packing up, maintaining and storing equipment and tools.</a:t>
            </a:r>
          </a:p>
        </p:txBody>
      </p:sp>
      <p:pic>
        <p:nvPicPr>
          <p:cNvPr id="161795" name="Picture 4" descr="roadside fixtures worker cones erecting installing 86185361"/>
          <p:cNvPicPr>
            <a:picLocks noChangeAspect="1" noChangeArrowheads="1"/>
          </p:cNvPicPr>
          <p:nvPr/>
        </p:nvPicPr>
        <p:blipFill>
          <a:blip r:embed="rId3" cstate="print">
            <a:extLst>
              <a:ext uri="{28A0092B-C50C-407E-A947-70E740481C1C}">
                <a14:useLocalDpi xmlns:a14="http://schemas.microsoft.com/office/drawing/2010/main" val="0"/>
              </a:ext>
            </a:extLst>
          </a:blip>
          <a:srcRect l="25174"/>
          <a:stretch>
            <a:fillRect/>
          </a:stretch>
        </p:blipFill>
        <p:spPr bwMode="auto">
          <a:xfrm>
            <a:off x="6434138" y="4414838"/>
            <a:ext cx="25209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4627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itle 1"/>
          <p:cNvSpPr>
            <a:spLocks noGrp="1"/>
          </p:cNvSpPr>
          <p:nvPr>
            <p:ph type="title"/>
          </p:nvPr>
        </p:nvSpPr>
        <p:spPr bwMode="auto">
          <a:xfrm>
            <a:off x="1244146" y="986972"/>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2.7.1 Clearing the Work Area</a:t>
            </a:r>
          </a:p>
        </p:txBody>
      </p:sp>
      <p:sp>
        <p:nvSpPr>
          <p:cNvPr id="163842" name="Content Placeholder 2"/>
          <p:cNvSpPr>
            <a:spLocks noGrp="1"/>
          </p:cNvSpPr>
          <p:nvPr>
            <p:ph idx="1"/>
          </p:nvPr>
        </p:nvSpPr>
        <p:spPr bwMode="auto">
          <a:xfrm>
            <a:off x="972003" y="2373313"/>
            <a:ext cx="7261225"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Good housekeeping will help you to see any problems or hazards on the worksite. </a:t>
            </a:r>
            <a:endParaRPr lang="en-AU" altLang="en-US" dirty="0">
              <a:latin typeface="Tahoma" pitchFamily="34" charset="0"/>
              <a:cs typeface="Tahoma" pitchFamily="34" charset="0"/>
            </a:endParaRPr>
          </a:p>
          <a:p>
            <a:pPr>
              <a:spcBef>
                <a:spcPts val="438"/>
              </a:spcBef>
            </a:pPr>
            <a:endParaRPr lang="en-US" altLang="en-US" dirty="0">
              <a:latin typeface="Tahoma" pitchFamily="34" charset="0"/>
              <a:cs typeface="Tahoma" pitchFamily="34" charset="0"/>
            </a:endParaRPr>
          </a:p>
          <a:p>
            <a:pPr>
              <a:spcBef>
                <a:spcPts val="438"/>
              </a:spcBef>
            </a:pPr>
            <a:r>
              <a:rPr lang="en-US" altLang="en-US" dirty="0">
                <a:latin typeface="Tahoma" pitchFamily="34" charset="0"/>
                <a:cs typeface="Tahoma" pitchFamily="34" charset="0"/>
              </a:rPr>
              <a:t>It is your responsibility to clean up after your work activities and not leave it to someone else to do.</a:t>
            </a:r>
            <a:endParaRPr lang="en-AU" altLang="en-US" dirty="0">
              <a:latin typeface="Tahoma" pitchFamily="34" charset="0"/>
              <a:cs typeface="Tahoma" pitchFamily="34" charset="0"/>
            </a:endParaRPr>
          </a:p>
        </p:txBody>
      </p:sp>
      <p:pic>
        <p:nvPicPr>
          <p:cNvPr id="163843" name="Picture 4" descr="roadside fixtures worker cones erecting installing 86185361"/>
          <p:cNvPicPr>
            <a:picLocks noChangeAspect="1" noChangeArrowheads="1"/>
          </p:cNvPicPr>
          <p:nvPr/>
        </p:nvPicPr>
        <p:blipFill>
          <a:blip r:embed="rId3" cstate="print">
            <a:extLst>
              <a:ext uri="{28A0092B-C50C-407E-A947-70E740481C1C}">
                <a14:useLocalDpi xmlns:a14="http://schemas.microsoft.com/office/drawing/2010/main" val="0"/>
              </a:ext>
            </a:extLst>
          </a:blip>
          <a:srcRect l="25174"/>
          <a:stretch>
            <a:fillRect/>
          </a:stretch>
        </p:blipFill>
        <p:spPr bwMode="auto">
          <a:xfrm>
            <a:off x="6434138" y="4414838"/>
            <a:ext cx="25209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9643" y="128588"/>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837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89" name="Title 1"/>
          <p:cNvSpPr>
            <a:spLocks noGrp="1"/>
          </p:cNvSpPr>
          <p:nvPr>
            <p:ph type="title"/>
          </p:nvPr>
        </p:nvSpPr>
        <p:spPr bwMode="auto">
          <a:xfrm>
            <a:off x="1222375" y="673666"/>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2.7.2 Cleaning, Checking </a:t>
            </a:r>
            <a:br>
              <a:rPr lang="en-US" altLang="en-US" dirty="0">
                <a:latin typeface="Tahoma" pitchFamily="34" charset="0"/>
                <a:cs typeface="Tahoma" pitchFamily="34" charset="0"/>
              </a:rPr>
            </a:br>
            <a:r>
              <a:rPr lang="en-US" altLang="en-US" dirty="0">
                <a:latin typeface="Tahoma" pitchFamily="34" charset="0"/>
                <a:cs typeface="Tahoma" pitchFamily="34" charset="0"/>
              </a:rPr>
              <a:t>and Maintaining Equipment</a:t>
            </a:r>
          </a:p>
        </p:txBody>
      </p:sp>
      <p:sp>
        <p:nvSpPr>
          <p:cNvPr id="165890" name="Content Placeholder 2"/>
          <p:cNvSpPr>
            <a:spLocks noGrp="1"/>
          </p:cNvSpPr>
          <p:nvPr>
            <p:ph idx="1"/>
          </p:nvPr>
        </p:nvSpPr>
        <p:spPr bwMode="auto">
          <a:xfrm>
            <a:off x="1067027" y="1947862"/>
            <a:ext cx="7261225" cy="2513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All tools and equipment must be kept in good working order. </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Cleaning. </a:t>
            </a:r>
            <a:endParaRPr lang="en-AU" altLang="en-US" dirty="0">
              <a:latin typeface="Tahoma" pitchFamily="34" charset="0"/>
            </a:endParaRPr>
          </a:p>
          <a:p>
            <a:pPr marL="539750" lvl="1" indent="-341313">
              <a:spcBef>
                <a:spcPts val="438"/>
              </a:spcBef>
              <a:buSzTx/>
            </a:pPr>
            <a:r>
              <a:rPr lang="en-US" altLang="en-US" dirty="0">
                <a:latin typeface="Tahoma" pitchFamily="34" charset="0"/>
              </a:rPr>
              <a:t>Checking. </a:t>
            </a:r>
            <a:endParaRPr lang="en-AU" altLang="en-US" dirty="0">
              <a:latin typeface="Tahoma" pitchFamily="34" charset="0"/>
            </a:endParaRPr>
          </a:p>
          <a:p>
            <a:pPr marL="539750" lvl="1" indent="-341313">
              <a:spcBef>
                <a:spcPts val="438"/>
              </a:spcBef>
              <a:buSzTx/>
            </a:pPr>
            <a:r>
              <a:rPr lang="en-US" altLang="en-US" dirty="0">
                <a:latin typeface="Tahoma" pitchFamily="34" charset="0"/>
              </a:rPr>
              <a:t>Maintaining. </a:t>
            </a:r>
            <a:endParaRPr lang="en-AU" altLang="en-US" dirty="0">
              <a:latin typeface="Tahoma" pitchFamily="34" charset="0"/>
            </a:endParaRPr>
          </a:p>
          <a:p>
            <a:pPr marL="539750" lvl="1" indent="-341313">
              <a:spcBef>
                <a:spcPts val="438"/>
              </a:spcBef>
              <a:buSzTx/>
            </a:pPr>
            <a:r>
              <a:rPr lang="en-US" altLang="en-US" dirty="0">
                <a:latin typeface="Tahoma" pitchFamily="34" charset="0"/>
              </a:rPr>
              <a:t>Storing. </a:t>
            </a:r>
          </a:p>
        </p:txBody>
      </p:sp>
      <p:pic>
        <p:nvPicPr>
          <p:cNvPr id="165891" name="Picture 4" descr="\\192.168.113.1\Production\Projects 2014\Streamlined Resources\3 DTP - In progress\RIIWHS205D Stop slow bat\RIIWHS205D Smart art\2-7-2.jpg"/>
          <p:cNvPicPr>
            <a:picLocks noChangeAspect="1" noChangeArrowheads="1"/>
          </p:cNvPicPr>
          <p:nvPr/>
        </p:nvPicPr>
        <p:blipFill>
          <a:blip r:embed="rId3" cstate="print">
            <a:extLst>
              <a:ext uri="{28A0092B-C50C-407E-A947-70E740481C1C}">
                <a14:useLocalDpi xmlns:a14="http://schemas.microsoft.com/office/drawing/2010/main" val="0"/>
              </a:ext>
            </a:extLst>
          </a:blip>
          <a:srcRect l="17657" r="8434"/>
          <a:stretch>
            <a:fillRect/>
          </a:stretch>
        </p:blipFill>
        <p:spPr bwMode="auto">
          <a:xfrm>
            <a:off x="6070600" y="4460875"/>
            <a:ext cx="28797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1"/>
          <p:cNvSpPr>
            <a:spLocks noChangeArrowheads="1"/>
          </p:cNvSpPr>
          <p:nvPr/>
        </p:nvSpPr>
        <p:spPr bwMode="auto">
          <a:xfrm>
            <a:off x="1067027" y="4587081"/>
            <a:ext cx="4572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While you are cleaning, check each item for damage or wear and tear. If anything is wrong report it, repair it, or have it fixed by a qualified person.</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353" y="96353"/>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114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itle 1"/>
          <p:cNvSpPr>
            <a:spLocks noGrp="1"/>
          </p:cNvSpPr>
          <p:nvPr>
            <p:ph type="title"/>
          </p:nvPr>
        </p:nvSpPr>
        <p:spPr bwMode="auto">
          <a:xfrm>
            <a:off x="1011634" y="730973"/>
            <a:ext cx="7261225" cy="108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dirty="0">
                <a:latin typeface="Tahoma" pitchFamily="34" charset="0"/>
                <a:cs typeface="Tahoma" pitchFamily="34" charset="0"/>
              </a:rPr>
              <a:t>1.3.1 Health &amp; Safety Rules</a:t>
            </a:r>
          </a:p>
        </p:txBody>
      </p:sp>
      <p:sp>
        <p:nvSpPr>
          <p:cNvPr id="21506" name="Content Placeholder 2"/>
          <p:cNvSpPr>
            <a:spLocks noGrp="1"/>
          </p:cNvSpPr>
          <p:nvPr>
            <p:ph idx="1"/>
          </p:nvPr>
        </p:nvSpPr>
        <p:spPr bwMode="auto">
          <a:xfrm>
            <a:off x="140493" y="1700781"/>
            <a:ext cx="7261225"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438"/>
              </a:spcBef>
            </a:pPr>
            <a:r>
              <a:rPr lang="en-US" altLang="en-US" dirty="0">
                <a:latin typeface="Tahoma" pitchFamily="34" charset="0"/>
                <a:cs typeface="Tahoma" pitchFamily="34" charset="0"/>
              </a:rPr>
              <a:t>The most important health and safety rules for traffic controllers:</a:t>
            </a:r>
            <a:endParaRPr lang="en-AU" altLang="en-US" dirty="0">
              <a:latin typeface="Tahoma" pitchFamily="34" charset="0"/>
              <a:cs typeface="Tahoma" pitchFamily="34" charset="0"/>
            </a:endParaRPr>
          </a:p>
          <a:p>
            <a:pPr marL="539750" lvl="1" indent="-341313">
              <a:spcBef>
                <a:spcPts val="438"/>
              </a:spcBef>
              <a:buSzTx/>
            </a:pPr>
            <a:r>
              <a:rPr lang="en-US" altLang="en-US" dirty="0">
                <a:latin typeface="Tahoma" pitchFamily="34" charset="0"/>
              </a:rPr>
              <a:t>State and territory traffic management legislation.</a:t>
            </a:r>
            <a:endParaRPr lang="en-AU" altLang="en-US" dirty="0">
              <a:latin typeface="Tahoma" pitchFamily="34" charset="0"/>
            </a:endParaRPr>
          </a:p>
          <a:p>
            <a:pPr marL="539750" lvl="1" indent="-341313">
              <a:spcBef>
                <a:spcPts val="438"/>
              </a:spcBef>
              <a:buSzTx/>
            </a:pPr>
            <a:r>
              <a:rPr lang="en-US" altLang="en-US" dirty="0">
                <a:latin typeface="Tahoma" pitchFamily="34" charset="0"/>
              </a:rPr>
              <a:t>Regulations and codes of practice.</a:t>
            </a:r>
          </a:p>
          <a:p>
            <a:pPr marL="539750" lvl="1" indent="-341313">
              <a:spcBef>
                <a:spcPts val="438"/>
              </a:spcBef>
              <a:buSzTx/>
            </a:pPr>
            <a:r>
              <a:rPr lang="en-US" altLang="en-US" dirty="0">
                <a:solidFill>
                  <a:srgbClr val="000000"/>
                </a:solidFill>
                <a:latin typeface="Tahoma" pitchFamily="34" charset="0"/>
              </a:rPr>
              <a:t>Australian Standard AS1742.3 - 2009: Manual of Uniform Traffic Control Devices (MUTCD) - Part 3: Traffic Control Devices for Works on Roads.</a:t>
            </a:r>
            <a:endParaRPr lang="en-AU" altLang="en-US" dirty="0">
              <a:solidFill>
                <a:srgbClr val="000000"/>
              </a:solidFill>
              <a:latin typeface="Tahoma" pitchFamily="34" charset="0"/>
            </a:endParaRPr>
          </a:p>
        </p:txBody>
      </p:sp>
      <p:pic>
        <p:nvPicPr>
          <p:cNvPr id="21507" name="Picture 4" descr="legal gavel legislation law regulations 96317689"/>
          <p:cNvPicPr>
            <a:picLocks noChangeAspect="1" noChangeArrowheads="1"/>
          </p:cNvPicPr>
          <p:nvPr/>
        </p:nvPicPr>
        <p:blipFill>
          <a:blip r:embed="rId3">
            <a:extLst>
              <a:ext uri="{28A0092B-C50C-407E-A947-70E740481C1C}">
                <a14:useLocalDpi xmlns:a14="http://schemas.microsoft.com/office/drawing/2010/main" val="0"/>
              </a:ext>
            </a:extLst>
          </a:blip>
          <a:srcRect l="20518" t="5325" r="22876" b="5325"/>
          <a:stretch>
            <a:fillRect/>
          </a:stretch>
        </p:blipFill>
        <p:spPr bwMode="auto">
          <a:xfrm>
            <a:off x="7094537" y="4442619"/>
            <a:ext cx="20494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1687513" y="4922838"/>
            <a:ext cx="4167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fontAlgn="base">
              <a:spcBef>
                <a:spcPts val="438"/>
              </a:spcBef>
              <a:spcAft>
                <a:spcPct val="0"/>
              </a:spcAft>
            </a:pPr>
            <a:r>
              <a:rPr lang="en-US" altLang="en-US" dirty="0">
                <a:solidFill>
                  <a:srgbClr val="000000"/>
                </a:solidFill>
                <a:latin typeface="Tahoma" pitchFamily="34" charset="0"/>
                <a:cs typeface="Tahoma" pitchFamily="34" charset="0"/>
              </a:rPr>
              <a:t>These documents outline the roles and responsibilities of traffic controllers.</a:t>
            </a:r>
            <a:endParaRPr lang="en-AU" altLang="en-US" dirty="0">
              <a:solidFill>
                <a:srgbClr val="000000"/>
              </a:solidFill>
              <a:latin typeface="Tahoma" pitchFamily="34" charset="0"/>
              <a:cs typeface="Tahoma" pitchFamily="34" charset="0"/>
            </a:endParaRPr>
          </a:p>
        </p:txBody>
      </p:sp>
      <p:pic>
        <p:nvPicPr>
          <p:cNvPr id="6" name="Picture 9" descr="bli_logo_letterhead_cmy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394" y="235764"/>
            <a:ext cx="1955445" cy="6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8703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fe Work">
      <a:dk1>
        <a:sysClr val="windowText" lastClr="000000"/>
      </a:dk1>
      <a:lt1>
        <a:sysClr val="window" lastClr="FFFFFF"/>
      </a:lt1>
      <a:dk2>
        <a:srgbClr val="1F497D"/>
      </a:dk2>
      <a:lt2>
        <a:srgbClr val="EEECE1"/>
      </a:lt2>
      <a:accent1>
        <a:srgbClr val="1069AB"/>
      </a:accent1>
      <a:accent2>
        <a:srgbClr val="FFC142"/>
      </a:accent2>
      <a:accent3>
        <a:srgbClr val="A7BFDE"/>
      </a:accent3>
      <a:accent4>
        <a:srgbClr val="D3DFE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693</TotalTime>
  <Words>5830</Words>
  <Application>Microsoft Office PowerPoint</Application>
  <PresentationFormat>On-screen Show (4:3)</PresentationFormat>
  <Paragraphs>1120</Paragraphs>
  <Slides>89</Slides>
  <Notes>76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89</vt:i4>
      </vt:variant>
    </vt:vector>
  </HeadingPairs>
  <TitlesOfParts>
    <vt:vector size="100" baseType="lpstr">
      <vt:lpstr>ＭＳ Ｐゴシック</vt:lpstr>
      <vt:lpstr>ＭＳ Ｐゴシック</vt:lpstr>
      <vt:lpstr>Arial</vt:lpstr>
      <vt:lpstr>Calibri</vt:lpstr>
      <vt:lpstr>Impact</vt:lpstr>
      <vt:lpstr>MS Mincho</vt:lpstr>
      <vt:lpstr>Tahoma</vt:lpstr>
      <vt:lpstr>Times New Roman</vt:lpstr>
      <vt:lpstr>Wingdings</vt:lpstr>
      <vt:lpstr>Custom Design</vt:lpstr>
      <vt:lpstr>Office Theme</vt:lpstr>
      <vt:lpstr>PowerPoint Presentation</vt:lpstr>
      <vt:lpstr>Section 1: Plan &amp; Prepare for Work</vt:lpstr>
      <vt:lpstr>1.1 Introduction</vt:lpstr>
      <vt:lpstr>1.1.1 What is Traffic Management?</vt:lpstr>
      <vt:lpstr>1.1.1 What is Traffic Management?</vt:lpstr>
      <vt:lpstr>1.2 Traffic Controllers</vt:lpstr>
      <vt:lpstr>1.2.1 Responsibilities</vt:lpstr>
      <vt:lpstr>1.3 Working Safely</vt:lpstr>
      <vt:lpstr>1.3.1 Health &amp; Safety Rules</vt:lpstr>
      <vt:lpstr>1.3.1.1 Regulations and Codes</vt:lpstr>
      <vt:lpstr>1.3.1.1 Regulations and Codes</vt:lpstr>
      <vt:lpstr>1.3.2 Operations Documentation</vt:lpstr>
      <vt:lpstr>1.3.3 How to Keep Everyone Safe</vt:lpstr>
      <vt:lpstr>1.3.3 How to Keep Everyone Safe</vt:lpstr>
      <vt:lpstr>1.4 Work Instructions</vt:lpstr>
      <vt:lpstr>1.4 Work Instructions</vt:lpstr>
      <vt:lpstr>1.4 Work Instructions</vt:lpstr>
      <vt:lpstr>1.4 Work Instructions</vt:lpstr>
      <vt:lpstr>1.4.1 Reading and Checking Your Work Instructions</vt:lpstr>
      <vt:lpstr>1.4.1 Reading and Checking Your Work Instructions</vt:lpstr>
      <vt:lpstr>1.4.2 Work Method Statements</vt:lpstr>
      <vt:lpstr>1.4.3 Traffic Management Plans</vt:lpstr>
      <vt:lpstr>1.4.3 Traffic Management Plans</vt:lpstr>
      <vt:lpstr>1.4.3.1 Traffic Guidance Scheme</vt:lpstr>
      <vt:lpstr>1.4.4 Emergency Procedures</vt:lpstr>
      <vt:lpstr>1.4.4.1 Evacuation</vt:lpstr>
      <vt:lpstr>1.4.4.2 First Aid</vt:lpstr>
      <vt:lpstr>1.4.5 Environmental Protection Requirements</vt:lpstr>
      <vt:lpstr>Section 2: Set Up Signage &amp; Control Traffic</vt:lpstr>
      <vt:lpstr>2.1 Choose and Check  Tools and Equipment</vt:lpstr>
      <vt:lpstr>2.1.1 Personal Protective Equipment (PPE)</vt:lpstr>
      <vt:lpstr>2.1.1 Personal Protective Equipment (PPE)</vt:lpstr>
      <vt:lpstr>2.1.1 Personal Protective Equipment (PPE)</vt:lpstr>
      <vt:lpstr>2.2 Signs and Warning Devices</vt:lpstr>
      <vt:lpstr>2.2 Signs and Warning Devices</vt:lpstr>
      <vt:lpstr>2.2.1 Traffic Controller Signs</vt:lpstr>
      <vt:lpstr>2.2.2 Tools and Equipment</vt:lpstr>
      <vt:lpstr>2.2.2.1 Stop-Slow Bat</vt:lpstr>
      <vt:lpstr> PPE Bingo 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2.2.2.2 Types of Radios</vt:lpstr>
      <vt:lpstr>2.2.2.3 Keep Radios Charged Up</vt:lpstr>
      <vt:lpstr>2.2.3 Faulty Equipment</vt:lpstr>
      <vt:lpstr>2.3 Prepare the Site</vt:lpstr>
      <vt:lpstr>2.3.1 Direct Traffic Away  from Hazards</vt:lpstr>
      <vt:lpstr>2.3.2 Site Isolation and  Traffic Control</vt:lpstr>
      <vt:lpstr>2.3.2 Site Isolation and Traffic Control</vt:lpstr>
      <vt:lpstr>2.3.3 Position Signs and Devices</vt:lpstr>
      <vt:lpstr>2.3.3 Position Signs and Devices</vt:lpstr>
      <vt:lpstr>2.3.3 Position Signs and Devices</vt:lpstr>
      <vt:lpstr>2.4 Direct and Control Traffic</vt:lpstr>
      <vt:lpstr>2.4 Direct and Control Traffic</vt:lpstr>
      <vt:lpstr>2.4 Direct and Control Traffic</vt:lpstr>
      <vt:lpstr>2.4 Direct and Control Traffic</vt:lpstr>
      <vt:lpstr>2.4.1 Using a Stop-Slow Bat</vt:lpstr>
      <vt:lpstr>2.4.2 Use Hand Signals Correctly</vt:lpstr>
      <vt:lpstr>2.4.2 Use Hand Signals Correctly</vt:lpstr>
      <vt:lpstr>2.4.2 Use Hand Signals Correctly</vt:lpstr>
      <vt:lpstr>2.4.2 Use Hand Signals Correctly</vt:lpstr>
      <vt:lpstr>2.4.3 Working with Other  Traffic Controllers</vt:lpstr>
      <vt:lpstr>2.4.4 Operate Radio</vt:lpstr>
      <vt:lpstr>2.4.4.1 Adjust Radio Controls</vt:lpstr>
      <vt:lpstr>2.4.4.1 Adjust Radio Controls</vt:lpstr>
      <vt:lpstr>2.4.4.2 Radio Use</vt:lpstr>
      <vt:lpstr>2.4.5 Keep in Contact</vt:lpstr>
      <vt:lpstr>2.5 Controlling Traffic Within the Worksite</vt:lpstr>
      <vt:lpstr>2.5 Controlling Traffic Within the Worksite</vt:lpstr>
      <vt:lpstr>2.5.1 Monitor Traffic and Conditions</vt:lpstr>
      <vt:lpstr>2.5.1 Monitor Traffic and Conditions</vt:lpstr>
      <vt:lpstr>2.5.1 Monitor Traffic and Conditions</vt:lpstr>
      <vt:lpstr>2.5.1 Monitor Traffic and Conditions</vt:lpstr>
      <vt:lpstr>2.5.1 Monitor Traffic and Conditions</vt:lpstr>
      <vt:lpstr>2.5.2 Report Traffic Offences</vt:lpstr>
      <vt:lpstr>2.5.2 Report Traffic Offences</vt:lpstr>
      <vt:lpstr>2.6 Remove Signs and Devices</vt:lpstr>
      <vt:lpstr>2.6 Remove Signs and Devices</vt:lpstr>
      <vt:lpstr>2.7 Clean Up After Operations</vt:lpstr>
      <vt:lpstr>2.7.1 Clearing the Work Area</vt:lpstr>
      <vt:lpstr>2.7.1 Clearing the Work Area</vt:lpstr>
      <vt:lpstr>2.7.2 Cleaning, Checking  and Maintaining Equipment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dc:creator>
  <cp:lastModifiedBy>Darryl Durham</cp:lastModifiedBy>
  <cp:revision>90</cp:revision>
  <cp:lastPrinted>2017-02-09T14:47:15Z</cp:lastPrinted>
  <dcterms:created xsi:type="dcterms:W3CDTF">2014-04-30T23:18:54Z</dcterms:created>
  <dcterms:modified xsi:type="dcterms:W3CDTF">2017-02-09T14:47:54Z</dcterms:modified>
</cp:coreProperties>
</file>