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9" r:id="rId2"/>
    <p:sldId id="397" r:id="rId3"/>
    <p:sldId id="398" r:id="rId4"/>
    <p:sldId id="396" r:id="rId5"/>
    <p:sldId id="257" r:id="rId6"/>
    <p:sldId id="260" r:id="rId7"/>
    <p:sldId id="261" r:id="rId8"/>
    <p:sldId id="262" r:id="rId9"/>
    <p:sldId id="263" r:id="rId10"/>
    <p:sldId id="265" r:id="rId11"/>
    <p:sldId id="266" r:id="rId12"/>
    <p:sldId id="277" r:id="rId13"/>
    <p:sldId id="278" r:id="rId14"/>
    <p:sldId id="279" r:id="rId15"/>
    <p:sldId id="280" r:id="rId16"/>
    <p:sldId id="289" r:id="rId17"/>
    <p:sldId id="290" r:id="rId18"/>
    <p:sldId id="291" r:id="rId19"/>
    <p:sldId id="292" r:id="rId20"/>
    <p:sldId id="293" r:id="rId21"/>
    <p:sldId id="300" r:id="rId22"/>
    <p:sldId id="303" r:id="rId23"/>
    <p:sldId id="305" r:id="rId24"/>
    <p:sldId id="311" r:id="rId25"/>
    <p:sldId id="304" r:id="rId26"/>
    <p:sldId id="312" r:id="rId27"/>
    <p:sldId id="313" r:id="rId28"/>
    <p:sldId id="327" r:id="rId29"/>
    <p:sldId id="328" r:id="rId30"/>
    <p:sldId id="329" r:id="rId31"/>
    <p:sldId id="330" r:id="rId32"/>
    <p:sldId id="334" r:id="rId33"/>
    <p:sldId id="335" r:id="rId34"/>
    <p:sldId id="336" r:id="rId35"/>
    <p:sldId id="337" r:id="rId36"/>
    <p:sldId id="338" r:id="rId37"/>
    <p:sldId id="350" r:id="rId38"/>
    <p:sldId id="353" r:id="rId39"/>
    <p:sldId id="355" r:id="rId40"/>
    <p:sldId id="376" r:id="rId41"/>
    <p:sldId id="377" r:id="rId42"/>
    <p:sldId id="378" r:id="rId43"/>
    <p:sldId id="379" r:id="rId44"/>
    <p:sldId id="380" r:id="rId45"/>
    <p:sldId id="381" r:id="rId46"/>
    <p:sldId id="382" r:id="rId47"/>
    <p:sldId id="383" r:id="rId48"/>
    <p:sldId id="384" r:id="rId49"/>
    <p:sldId id="385" r:id="rId50"/>
    <p:sldId id="386" r:id="rId51"/>
    <p:sldId id="387" r:id="rId52"/>
    <p:sldId id="388" r:id="rId53"/>
    <p:sldId id="389" r:id="rId54"/>
    <p:sldId id="395" r:id="rId55"/>
    <p:sldId id="390" r:id="rId56"/>
    <p:sldId id="361" r:id="rId57"/>
    <p:sldId id="363" r:id="rId58"/>
    <p:sldId id="364" r:id="rId59"/>
    <p:sldId id="367" r:id="rId60"/>
    <p:sldId id="391" r:id="rId61"/>
    <p:sldId id="392" r:id="rId62"/>
    <p:sldId id="375"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58" autoAdjust="0"/>
  </p:normalViewPr>
  <p:slideViewPr>
    <p:cSldViewPr snapToGrid="0">
      <p:cViewPr varScale="1">
        <p:scale>
          <a:sx n="62" d="100"/>
          <a:sy n="62" d="100"/>
        </p:scale>
        <p:origin x="10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E8C3F-5F79-4A87-B4C6-EFC0A3D48EB1}" type="datetimeFigureOut">
              <a:rPr lang="en-AU" smtClean="0"/>
              <a:t>9/02/2017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73B94-9001-4FE6-BE7F-FD4EAB868AA9}" type="slidenum">
              <a:rPr lang="en-AU" smtClean="0"/>
              <a:t>‹#›</a:t>
            </a:fld>
            <a:endParaRPr lang="en-AU"/>
          </a:p>
        </p:txBody>
      </p:sp>
    </p:spTree>
    <p:extLst>
      <p:ext uri="{BB962C8B-B14F-4D97-AF65-F5344CB8AC3E}">
        <p14:creationId xmlns:p14="http://schemas.microsoft.com/office/powerpoint/2010/main" val="1585617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AC98E5-7121-48C7-B1ED-E1B386F9A629}" type="slidenum">
              <a:rPr lang="en-AU" altLang="en-US" sz="1200" smtClean="0"/>
              <a:pPr/>
              <a:t>1</a:t>
            </a:fld>
            <a:endParaRPr lang="en-AU" alt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906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AB3815B-37D6-4260-B611-0F7DB7BD7B19}" type="slidenum">
              <a:rPr lang="en-AU" altLang="en-US" sz="1200"/>
              <a:pPr algn="r"/>
              <a:t>12</a:t>
            </a:fld>
            <a:endParaRPr lang="en-AU"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The way you communicate with others will depend on the requirements of the job or task, standard procedure and the availability of communication equipment.</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Communication methods may include:</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Talking via radios or telephone.</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Signalling using sound with bells, whistles and sirens.</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Signalling using lights, flags and signs.</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Electronic communication via a computer, tablet and smartphone (e.g. sending and receiving emails, SMS or video calls).</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Written communication (e.g. documents, reports, forms, notes, letters, memos and other paperwork).</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Face-to-face conversations and discussions (verbal communication).</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p>
          <a:p>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Using the right communication method helps to make sure that the information is passed on quickly and accurately.</a:t>
            </a:r>
            <a:endParaRPr lang="en-AU" altLang="en-US">
              <a:latin typeface="Tahoma" panose="020B0604030504040204" pitchFamily="34" charset="0"/>
              <a:cs typeface="Tahoma" panose="020B060403050404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81926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CD50D8B-21C1-4D5C-8039-AB42A122E3CD}" type="slidenum">
              <a:rPr lang="en-AU" altLang="en-US" sz="1200"/>
              <a:pPr algn="r"/>
              <a:t>13</a:t>
            </a:fld>
            <a:endParaRPr lang="en-AU"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To establish and maintain effective communication with other personnel make sure you:</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Use communication equipment properly.</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Fill out forms or reports properly, in handwriting that is easy to read, or use a computer to fill them in electronically.</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Speak clearly and use plain English.</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Check that the person you are communicating with understands what you are saying and has received the message in full. You can ask them questions or let them ask you questions to confirm that they understand what you are trying to communicate. You can also get them to explain it back to you in their own words.</a:t>
            </a:r>
            <a:endParaRPr lang="en-AU" altLang="en-US">
              <a:latin typeface="Tahoma" panose="020B0604030504040204" pitchFamily="34" charset="0"/>
              <a:cs typeface="Tahoma" panose="020B060403050404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52920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99BF648-C023-4D5D-A0C7-B25FBCEC9E8C}" type="slidenum">
              <a:rPr lang="en-AU" altLang="en-US" sz="1200"/>
              <a:pPr algn="r"/>
              <a:t>14</a:t>
            </a:fld>
            <a:endParaRPr lang="en-AU"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There may be times when communications are not clear. This can be caused by a number of reasons. Sometimes it can be difficult to get your message across because of:</a:t>
            </a:r>
            <a:endParaRPr lang="en-AU" altLang="en-US">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Misunderstanding caused by unfamiliar or technical language.</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Misunderstanding caused by misinformation or inaccurate information.</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Low language or literacy skills.</a:t>
            </a:r>
            <a:endParaRPr lang="en-AU" altLang="en-US">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a:p>
            <a:r>
              <a:rPr lang="en-AU" altLang="en-US" i="1">
                <a:latin typeface="Tahoma" panose="020B0604030504040204" pitchFamily="34" charset="0"/>
                <a:cs typeface="Tahoma" panose="020B0604030504040204" pitchFamily="34" charset="0"/>
              </a:rPr>
              <a:t>Continued…</a:t>
            </a:r>
            <a:endParaRPr lang="en-US" altLang="en-US" i="1">
              <a:latin typeface="Tahoma" panose="020B0604030504040204" pitchFamily="34" charset="0"/>
              <a:cs typeface="Tahoma" panose="020B060403050404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56223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1E273450-1582-450C-87A4-3CDBFC074F8C}" type="slidenum">
              <a:rPr lang="en-AU" altLang="en-US" sz="1200"/>
              <a:pPr algn="r"/>
              <a:t>15</a:t>
            </a:fld>
            <a:endParaRPr lang="en-AU"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a:latin typeface="Tahoma" panose="020B0604030504040204" pitchFamily="34" charset="0"/>
                <a:cs typeface="Tahoma" panose="020B0604030504040204" pitchFamily="34" charset="0"/>
              </a:rPr>
              <a:t>Background noise that makes it hard to hear what people are saying, especially when talking on the phone or over two-way radio.</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Damaged or faulty communication equipment.</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The way you are trying to communicate. If you are not using the right or expected methods of communication it can cause confusion. An example of this is verbally passing on a message when you are supposed to complete and hand in a form or report instead.</a:t>
            </a:r>
            <a:endParaRPr lang="en-AU" altLang="en-US">
              <a:latin typeface="Tahoma" panose="020B0604030504040204" pitchFamily="34" charset="0"/>
              <a:cs typeface="Tahoma" panose="020B0604030504040204" pitchFamily="34" charset="0"/>
            </a:endParaRPr>
          </a:p>
          <a:p>
            <a:endParaRPr lang="en-US" altLang="en-US">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Try to avoid these things to keep communications in the workplace clear.</a:t>
            </a:r>
            <a:endParaRPr lang="en-AU" altLang="en-US">
              <a:latin typeface="Tahoma" panose="020B0604030504040204" pitchFamily="34" charset="0"/>
              <a:cs typeface="Tahoma" panose="020B060403050404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5098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310140-324B-4C43-97C6-5230C6E1DDC0}" type="slidenum">
              <a:rPr lang="en-AU" altLang="en-US" sz="1200" smtClean="0"/>
              <a:pPr/>
              <a:t>16</a:t>
            </a:fld>
            <a:endParaRPr lang="en-AU"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258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DCDE510-AD8E-45C8-871D-94987B494088}" type="slidenum">
              <a:rPr lang="en-AU" altLang="en-US" sz="1200"/>
              <a:pPr algn="r"/>
              <a:t>17</a:t>
            </a:fld>
            <a:endParaRPr lang="en-AU"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There is a range of communication systems and equipment that is used in various workplaces.</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It is important that you identify the systems and equipment being used at your workplace so that you can make sure you are communicating with others in the right, and expected way. </a:t>
            </a:r>
            <a:endParaRPr lang="en-AU" altLang="en-US">
              <a:latin typeface="Tahoma" panose="020B0604030504040204" pitchFamily="34" charset="0"/>
              <a:cs typeface="Tahoma" panose="020B060403050404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55630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AB9BBAE2-ED4F-46CA-8ADF-6BF7021D448A}" type="slidenum">
              <a:rPr lang="en-AU" altLang="en-US" sz="1200"/>
              <a:pPr algn="r"/>
              <a:t>18</a:t>
            </a:fld>
            <a:endParaRPr lang="en-AU"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ahoma" panose="020B0604030504040204" pitchFamily="34" charset="0"/>
                <a:cs typeface="Tahoma" panose="020B0604030504040204" pitchFamily="34" charset="0"/>
              </a:rPr>
              <a:t>Communication systems can be made up of a range of parts including:</a:t>
            </a:r>
            <a:endParaRPr lang="en-AU" altLang="en-US" dirty="0">
              <a:latin typeface="Tahoma" panose="020B0604030504040204" pitchFamily="34" charset="0"/>
              <a:cs typeface="Tahoma" panose="020B0604030504040204" pitchFamily="34" charset="0"/>
            </a:endParaRPr>
          </a:p>
          <a:p>
            <a:endParaRPr lang="en-AU" altLang="en-US" dirty="0">
              <a:latin typeface="Tahoma" panose="020B0604030504040204" pitchFamily="34" charset="0"/>
              <a:cs typeface="Tahoma" panose="020B0604030504040204" pitchFamily="34" charset="0"/>
            </a:endParaRPr>
          </a:p>
          <a:p>
            <a:pPr lvl="1"/>
            <a:r>
              <a:rPr lang="en-US" altLang="en-US" b="1" dirty="0">
                <a:latin typeface="Tahoma" panose="020B0604030504040204" pitchFamily="34" charset="0"/>
                <a:cs typeface="Tahoma" panose="020B0604030504040204" pitchFamily="34" charset="0"/>
              </a:rPr>
              <a:t>The Systems Overview</a:t>
            </a:r>
            <a:r>
              <a:rPr lang="en-US" altLang="en-US" dirty="0">
                <a:latin typeface="Tahoma" panose="020B0604030504040204" pitchFamily="34" charset="0"/>
                <a:cs typeface="Tahoma" panose="020B0604030504040204" pitchFamily="34" charset="0"/>
              </a:rPr>
              <a:t> – what equipment is available and how communications need to be maintained during different types of work.</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pPr lvl="1"/>
            <a:r>
              <a:rPr lang="en-US" altLang="en-US" b="1" dirty="0">
                <a:latin typeface="Tahoma" panose="020B0604030504040204" pitchFamily="34" charset="0"/>
                <a:cs typeface="Tahoma" panose="020B0604030504040204" pitchFamily="34" charset="0"/>
              </a:rPr>
              <a:t>Operating Directories</a:t>
            </a:r>
            <a:r>
              <a:rPr lang="en-US" altLang="en-US" dirty="0">
                <a:latin typeface="Tahoma" panose="020B0604030504040204" pitchFamily="34" charset="0"/>
                <a:cs typeface="Tahoma" panose="020B0604030504040204" pitchFamily="34" charset="0"/>
              </a:rPr>
              <a:t> – details of all personnel and communications in use across a work site.</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pPr lvl="1"/>
            <a:r>
              <a:rPr lang="en-US" altLang="en-US" b="1" dirty="0">
                <a:latin typeface="Tahoma" panose="020B0604030504040204" pitchFamily="34" charset="0"/>
                <a:cs typeface="Tahoma" panose="020B0604030504040204" pitchFamily="34" charset="0"/>
              </a:rPr>
              <a:t>Communication Equipment</a:t>
            </a:r>
            <a:r>
              <a:rPr lang="en-US" altLang="en-US" dirty="0">
                <a:latin typeface="Tahoma" panose="020B0604030504040204" pitchFamily="34" charset="0"/>
                <a:cs typeface="Tahoma" panose="020B0604030504040204" pitchFamily="34" charset="0"/>
              </a:rPr>
              <a:t> – phones, radios, computers, pagers, lights, bells, buzzers, whistles or any other equipment that is used to communicate with other workers across a range of activities.</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pPr lvl="1"/>
            <a:r>
              <a:rPr lang="en-US" altLang="en-US" b="1" dirty="0">
                <a:latin typeface="Tahoma" panose="020B0604030504040204" pitchFamily="34" charset="0"/>
                <a:cs typeface="Tahoma" panose="020B0604030504040204" pitchFamily="34" charset="0"/>
              </a:rPr>
              <a:t>Site Specific Procedures</a:t>
            </a:r>
            <a:r>
              <a:rPr lang="en-US" altLang="en-US" dirty="0">
                <a:latin typeface="Tahoma" panose="020B0604030504040204" pitchFamily="34" charset="0"/>
                <a:cs typeface="Tahoma" panose="020B0604030504040204" pitchFamily="34" charset="0"/>
              </a:rPr>
              <a:t> including:</a:t>
            </a:r>
          </a:p>
          <a:p>
            <a:endParaRPr lang="en-US" altLang="en-US" dirty="0">
              <a:latin typeface="Tahoma" panose="020B0604030504040204" pitchFamily="34" charset="0"/>
              <a:cs typeface="Tahoma" panose="020B0604030504040204" pitchFamily="34" charset="0"/>
            </a:endParaRPr>
          </a:p>
          <a:p>
            <a:pPr lvl="2"/>
            <a:r>
              <a:rPr lang="en-US" altLang="en-US" dirty="0">
                <a:latin typeface="Tahoma" panose="020B0604030504040204" pitchFamily="34" charset="0"/>
                <a:ea typeface="ヒラギノ角ゴ Pro W3"/>
                <a:cs typeface="Tahoma" panose="020B0604030504040204" pitchFamily="34" charset="0"/>
              </a:rPr>
              <a:t>Call signs – names used to identify different people, equipment and parts of a project or site.</a:t>
            </a:r>
            <a:endParaRPr lang="en-AU" altLang="en-US" dirty="0">
              <a:latin typeface="Tahoma" panose="020B0604030504040204" pitchFamily="34" charset="0"/>
              <a:ea typeface="ヒラギノ角ゴ Pro W3"/>
              <a:cs typeface="Tahoma" panose="020B0604030504040204" pitchFamily="34" charset="0"/>
            </a:endParaRPr>
          </a:p>
          <a:p>
            <a:pPr lvl="2"/>
            <a:r>
              <a:rPr lang="en-US" altLang="en-US" dirty="0">
                <a:latin typeface="Tahoma" panose="020B0604030504040204" pitchFamily="34" charset="0"/>
                <a:ea typeface="ヒラギノ角ゴ Pro W3"/>
                <a:cs typeface="Tahoma" panose="020B0604030504040204" pitchFamily="34" charset="0"/>
              </a:rPr>
              <a:t> </a:t>
            </a:r>
            <a:endParaRPr lang="en-AU" altLang="en-US" dirty="0">
              <a:latin typeface="Tahoma" panose="020B0604030504040204" pitchFamily="34" charset="0"/>
              <a:ea typeface="ヒラギノ角ゴ Pro W3"/>
              <a:cs typeface="Tahoma" panose="020B0604030504040204" pitchFamily="34" charset="0"/>
            </a:endParaRPr>
          </a:p>
          <a:p>
            <a:pPr lvl="2"/>
            <a:r>
              <a:rPr lang="en-US" altLang="en-US" dirty="0">
                <a:latin typeface="Tahoma" panose="020B0604030504040204" pitchFamily="34" charset="0"/>
                <a:ea typeface="ヒラギノ角ゴ Pro W3"/>
                <a:cs typeface="Tahoma" panose="020B0604030504040204" pitchFamily="34" charset="0"/>
              </a:rPr>
              <a:t>Area descriptions.</a:t>
            </a:r>
            <a:endParaRPr lang="en-AU" altLang="en-US" dirty="0">
              <a:latin typeface="Tahoma" panose="020B0604030504040204" pitchFamily="34" charset="0"/>
              <a:ea typeface="ヒラギノ角ゴ Pro W3"/>
              <a:cs typeface="Tahoma" panose="020B0604030504040204" pitchFamily="34" charset="0"/>
            </a:endParaRPr>
          </a:p>
          <a:p>
            <a:pPr lvl="2"/>
            <a:r>
              <a:rPr lang="en-US" altLang="en-US" dirty="0">
                <a:latin typeface="Tahoma" panose="020B0604030504040204" pitchFamily="34" charset="0"/>
                <a:ea typeface="ヒラギノ角ゴ Pro W3"/>
                <a:cs typeface="Tahoma" panose="020B0604030504040204" pitchFamily="34" charset="0"/>
              </a:rPr>
              <a:t> </a:t>
            </a:r>
            <a:endParaRPr lang="en-AU" altLang="en-US" dirty="0">
              <a:latin typeface="Tahoma" panose="020B0604030504040204" pitchFamily="34" charset="0"/>
              <a:ea typeface="ヒラギノ角ゴ Pro W3"/>
              <a:cs typeface="Tahoma" panose="020B0604030504040204" pitchFamily="34" charset="0"/>
            </a:endParaRPr>
          </a:p>
          <a:p>
            <a:pPr lvl="2"/>
            <a:r>
              <a:rPr lang="en-US" altLang="en-US" dirty="0">
                <a:latin typeface="Tahoma" panose="020B0604030504040204" pitchFamily="34" charset="0"/>
                <a:ea typeface="ヒラギノ角ゴ Pro W3"/>
                <a:cs typeface="Tahoma" panose="020B0604030504040204" pitchFamily="34" charset="0"/>
              </a:rPr>
              <a:t>Voice procedure – the way you need to speak when using equipment to make sure others can understand you and know when you have finished speaking.</a:t>
            </a:r>
            <a:endParaRPr lang="en-AU" altLang="en-US" dirty="0">
              <a:latin typeface="Tahoma" panose="020B0604030504040204" pitchFamily="34" charset="0"/>
              <a:ea typeface="ヒラギノ角ゴ Pro W3"/>
              <a:cs typeface="Tahoma" panose="020B0604030504040204" pitchFamily="34" charset="0"/>
            </a:endParaRPr>
          </a:p>
          <a:p>
            <a:pPr lvl="2"/>
            <a:r>
              <a:rPr lang="en-US" altLang="en-US" dirty="0">
                <a:latin typeface="Tahoma" panose="020B0604030504040204" pitchFamily="34" charset="0"/>
                <a:ea typeface="ヒラギノ角ゴ Pro W3"/>
                <a:cs typeface="Tahoma" panose="020B0604030504040204" pitchFamily="34" charset="0"/>
              </a:rPr>
              <a:t> </a:t>
            </a:r>
            <a:endParaRPr lang="en-AU" altLang="en-US" dirty="0">
              <a:latin typeface="Tahoma" panose="020B0604030504040204" pitchFamily="34" charset="0"/>
              <a:ea typeface="ヒラギノ角ゴ Pro W3"/>
              <a:cs typeface="Tahoma" panose="020B0604030504040204" pitchFamily="34" charset="0"/>
            </a:endParaRPr>
          </a:p>
          <a:p>
            <a:pPr lvl="2"/>
            <a:r>
              <a:rPr lang="en-US" altLang="en-US" dirty="0">
                <a:latin typeface="Tahoma" panose="020B0604030504040204" pitchFamily="34" charset="0"/>
                <a:ea typeface="ヒラギノ角ゴ Pro W3"/>
                <a:cs typeface="Tahoma" panose="020B0604030504040204" pitchFamily="34" charset="0"/>
              </a:rPr>
              <a:t>Protocols – rules or standard practices relating to communication equipment and systems.</a:t>
            </a:r>
            <a:endParaRPr lang="en-AU" altLang="en-US" dirty="0">
              <a:latin typeface="Tahoma" panose="020B0604030504040204" pitchFamily="34" charset="0"/>
              <a:ea typeface="ヒラギノ角ゴ Pro W3"/>
              <a:cs typeface="Tahoma" panose="020B0604030504040204" pitchFamily="34" charset="0"/>
            </a:endParaRPr>
          </a:p>
          <a:p>
            <a:endParaRPr lang="en-AU" altLang="en-US" dirty="0">
              <a:latin typeface="Tahoma" panose="020B0604030504040204" pitchFamily="34" charset="0"/>
              <a:cs typeface="Tahoma" panose="020B0604030504040204" pitchFamily="34" charset="0"/>
            </a:endParaRPr>
          </a:p>
          <a:p>
            <a:pPr lvl="1"/>
            <a:r>
              <a:rPr lang="en-US" altLang="en-US" b="1" dirty="0">
                <a:latin typeface="Tahoma" panose="020B0604030504040204" pitchFamily="34" charset="0"/>
                <a:cs typeface="Tahoma" panose="020B0604030504040204" pitchFamily="34" charset="0"/>
              </a:rPr>
              <a:t>Emergency Procedures</a:t>
            </a:r>
            <a:r>
              <a:rPr lang="en-US" altLang="en-US" dirty="0">
                <a:latin typeface="Tahoma" panose="020B0604030504040204" pitchFamily="34" charset="0"/>
                <a:cs typeface="Tahoma" panose="020B0604030504040204" pitchFamily="34" charset="0"/>
              </a:rPr>
              <a:t> – emergencies may need to be handled and communicated in a particular way to make sure people avoid danger and get help or assistance as soon as possible.</a:t>
            </a:r>
            <a:endParaRPr lang="en-AU" altLang="en-US" dirty="0">
              <a:latin typeface="Tahoma" panose="020B0604030504040204" pitchFamily="34" charset="0"/>
              <a:cs typeface="Tahoma" panose="020B060403050404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056476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5B2CF92-0EA8-4A23-BFCD-9E4066D2EDD4}" type="slidenum">
              <a:rPr lang="en-AU" altLang="en-US" sz="1200"/>
              <a:pPr algn="r"/>
              <a:t>19</a:t>
            </a:fld>
            <a:endParaRPr lang="en-AU"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Communication equipment used in a workplace may include:</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Radio (e.g. fixed frequency two-way radio).</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Telephone.</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Computer.</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Audible signals such as bells, whistles and sirens.</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Physical signals such as lamps, lights and flags.</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Hand signals.</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Written documentation (pens, forms, documents, reports).</a:t>
            </a:r>
            <a:endParaRPr lang="en-AU" altLang="en-US">
              <a:latin typeface="Tahoma" panose="020B0604030504040204" pitchFamily="34" charset="0"/>
              <a:cs typeface="Tahoma" panose="020B060403050404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30197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8C8C2FE1-5776-4079-AC9A-612B3D31EE59}" type="slidenum">
              <a:rPr lang="en-AU" altLang="en-US" sz="1200"/>
              <a:pPr algn="r"/>
              <a:t>20</a:t>
            </a:fld>
            <a:endParaRPr lang="en-AU"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ahoma" panose="020B0604030504040204" pitchFamily="34" charset="0"/>
                <a:cs typeface="Tahoma" panose="020B0604030504040204" pitchFamily="34" charset="0"/>
              </a:rPr>
              <a:t>Two-way radios are useful, especially on big work sites, but you should use fixed channel or trunked radios if you are communicating with just one person during a job. This will stop any interference on the channel and make sure you don</a:t>
            </a:r>
            <a:r>
              <a:rPr lang="ja-JP" altLang="en-US" dirty="0">
                <a:latin typeface="Tahoma" panose="020B0604030504040204" pitchFamily="34" charset="0"/>
                <a:cs typeface="Tahoma" panose="020B0604030504040204" pitchFamily="34" charset="0"/>
              </a:rPr>
              <a:t>’</a:t>
            </a:r>
            <a:r>
              <a:rPr lang="en-US" altLang="ja-JP" dirty="0">
                <a:latin typeface="Tahoma" panose="020B0604030504040204" pitchFamily="34" charset="0"/>
                <a:cs typeface="Tahoma" panose="020B0604030504040204" pitchFamily="34" charset="0"/>
              </a:rPr>
              <a:t>t pass messages, directions or instructions to the wrong person.</a:t>
            </a:r>
            <a:endParaRPr lang="en-AU" altLang="ja-JP"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Audible signals are useful for giving directions where you do not have constant line of sight with the person you are communicating with.</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Using visual signals like lights, flags or hand signals to direct, or receive directions from another worker is only appropriate where the person you are communicating with can see you at all times, but may not necessarily be able to hear you because of background noise or the distance between you.</a:t>
            </a:r>
            <a:endParaRPr lang="en-AU" altLang="en-US" dirty="0">
              <a:latin typeface="Tahoma" panose="020B0604030504040204" pitchFamily="34" charset="0"/>
              <a:cs typeface="Tahoma" panose="020B060403050404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46660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28358DB-72F7-4F5F-90B1-98FBE53A4264}" type="slidenum">
              <a:rPr lang="en-AU" altLang="en-US" sz="1200"/>
              <a:pPr algn="r"/>
              <a:t>21</a:t>
            </a:fld>
            <a:endParaRPr lang="en-AU" alt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ahoma" panose="020B0604030504040204" pitchFamily="34" charset="0"/>
                <a:cs typeface="Tahoma" panose="020B0604030504040204" pitchFamily="34" charset="0"/>
              </a:rPr>
              <a:t>Safety procedures that relate to communication systems and equipment focus on the correct use of equipment and systems in each situation. This focus aims to avoid incidents caused by poor communication, misunderstandings or using the equipment incorrectly.</a:t>
            </a:r>
            <a:endParaRPr lang="en-AU" altLang="en-US" dirty="0">
              <a:latin typeface="Tahoma" panose="020B0604030504040204" pitchFamily="34" charset="0"/>
              <a:cs typeface="Tahoma" panose="020B0604030504040204" pitchFamily="34" charset="0"/>
            </a:endParaRPr>
          </a:p>
          <a:p>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Safety procedures for communication equipment and systems includes:</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Equipment maintenance – guidelines on keeping communication equipment operating properly.</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Equipment use – rules around how, when and where you can use equipment.</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Guidelines or instructions around communication equipment that is not allowed to be used. In some cases you may not be allowed to use mobile phones on work sites or in certain areas.</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Fault reports – to warn other personnel of dangerous or faulty equipment.</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Hazard reports and risk assessments – identified unsafe situations need to be documented and managed in the right way to keep everybody safe.</a:t>
            </a:r>
            <a:endParaRPr lang="en-AU" altLang="en-US" dirty="0">
              <a:latin typeface="Tahoma" panose="020B0604030504040204" pitchFamily="34" charset="0"/>
              <a:cs typeface="Tahoma" panose="020B0604030504040204" pitchFamily="34" charset="0"/>
            </a:endParaRPr>
          </a:p>
          <a:p>
            <a:endParaRPr lang="en-US" altLang="en-US" dirty="0">
              <a:latin typeface="Tahoma" panose="020B0604030504040204" pitchFamily="34" charset="0"/>
              <a:cs typeface="Tahoma" panose="020B0604030504040204" pitchFamily="34" charset="0"/>
            </a:endParaRPr>
          </a:p>
          <a:p>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Check with your supervisor or other </a:t>
            </a:r>
            <a:r>
              <a:rPr lang="en-US" altLang="en-US" dirty="0" err="1">
                <a:latin typeface="Tahoma" panose="020B0604030504040204" pitchFamily="34" charset="0"/>
                <a:cs typeface="Tahoma" panose="020B0604030504040204" pitchFamily="34" charset="0"/>
              </a:rPr>
              <a:t>authorised</a:t>
            </a:r>
            <a:r>
              <a:rPr lang="en-US" altLang="en-US" dirty="0">
                <a:latin typeface="Tahoma" panose="020B0604030504040204" pitchFamily="34" charset="0"/>
                <a:cs typeface="Tahoma" panose="020B0604030504040204" pitchFamily="34" charset="0"/>
              </a:rPr>
              <a:t> and experienced personnel to see if there are any safety requirements for any communication equipment you need to use.</a:t>
            </a:r>
            <a:endParaRPr lang="en-AU" altLang="en-US" dirty="0">
              <a:latin typeface="Tahoma" panose="020B0604030504040204" pitchFamily="34" charset="0"/>
              <a:cs typeface="Tahoma" panose="020B060403050404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5189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AC98E5-7121-48C7-B1ED-E1B386F9A629}" type="slidenum">
              <a:rPr lang="en-AU" altLang="en-US" sz="1200" smtClean="0"/>
              <a:pPr/>
              <a:t>4</a:t>
            </a:fld>
            <a:endParaRPr lang="en-AU" alt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8217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2833ABE6-2579-4AA7-A661-3B7BBCAE02C6}" type="slidenum">
              <a:rPr lang="en-AU" altLang="en-US" sz="1200"/>
              <a:pPr algn="r"/>
              <a:t>22</a:t>
            </a:fld>
            <a:endParaRPr lang="en-AU" alt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Before you use any communication equipment make sure:</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You are using the right method of communication for the situation.</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The equipment is in good condition and works properly.</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You know how to operate it properly.</a:t>
            </a:r>
            <a:endParaRPr lang="en-AU" altLang="en-US">
              <a:latin typeface="Tahoma" panose="020B0604030504040204" pitchFamily="34" charset="0"/>
              <a:cs typeface="Tahoma" panose="020B060403050404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92750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DA4CC723-EDBB-4A85-BD01-C5C74B414ACE}" type="slidenum">
              <a:rPr lang="en-AU" altLang="en-US" sz="1200"/>
              <a:pPr algn="r"/>
              <a:t>23</a:t>
            </a:fld>
            <a:endParaRPr lang="en-AU" alt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Operate all equipment in line with workplace rules, policies, procedures and instructions. For example, you may need to use specific call signs and voice procedures, or include specific details in written documents and emails.</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Communicate clearly and give direct and prompt directions or responses to other personnel while you work. This will keep everything running smoothly and make sure everybody understands what is going on.</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If an unexpected situation occurs that is caused by the way you are operating the communication equipment you should stop and assess the situation. Talk to other personnel and work out how you will communicate and what equipment you will use for the remainder of the work.</a:t>
            </a:r>
            <a:endParaRPr lang="en-AU" altLang="en-US">
              <a:latin typeface="Tahoma" panose="020B0604030504040204" pitchFamily="34" charset="0"/>
              <a:cs typeface="Tahoma" panose="020B060403050404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5941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521B68C5-C5DF-4687-96D8-38056E7DC4B2}" type="slidenum">
              <a:rPr lang="en-AU" altLang="en-US" sz="1200"/>
              <a:pPr algn="r"/>
              <a:t>24</a:t>
            </a:fld>
            <a:endParaRPr lang="en-AU" altLang="en-US"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ahoma" panose="020B0604030504040204" pitchFamily="34" charset="0"/>
                <a:cs typeface="Tahoma" panose="020B0604030504040204" pitchFamily="34" charset="0"/>
              </a:rPr>
              <a:t>Communication is a two-way process. Listening is sometimes more important than talking.</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Throughout your work day you will receive a range of communications from other personnel, especially when you are working on a large site, or in a work team, crew or group.</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Confirm all communications you receive (written and verbal) with the person you receive it from. This will make sure you understand what the other person is trying to tell you. This is especially important when you are receiving instructions from your supervisor or other personnel.</a:t>
            </a:r>
            <a:endParaRPr lang="en-AU" altLang="en-US" dirty="0">
              <a:latin typeface="Tahoma" panose="020B0604030504040204" pitchFamily="34" charset="0"/>
              <a:cs typeface="Tahoma" panose="020B060403050404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69606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A437C94-0B69-4B69-82BE-B1E666FC3370}" type="slidenum">
              <a:rPr lang="en-AU" altLang="en-US" sz="1200"/>
              <a:pPr algn="r"/>
              <a:t>25</a:t>
            </a:fld>
            <a:endParaRPr lang="en-AU" alt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a:latin typeface="Tahoma" panose="020B0604030504040204" pitchFamily="34" charset="0"/>
                <a:cs typeface="Tahoma" panose="020B0604030504040204" pitchFamily="34" charset="0"/>
              </a:rPr>
              <a:t>Other workers you are communicating with know what you are doing and what equipment you are using.</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Other workers will be able to understand what you are telling them with the communication equipment.</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The equipment will not cause any hazards, incidents or unsafe situations for yourself and other personnel in the area.</a:t>
            </a:r>
            <a:endParaRPr lang="en-AU" altLang="en-US">
              <a:latin typeface="Tahoma" panose="020B0604030504040204" pitchFamily="34" charset="0"/>
              <a:cs typeface="Tahoma" panose="020B060403050404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94153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132D8D5A-D47D-48E0-9DB4-D09B2E7EE152}" type="slidenum">
              <a:rPr lang="en-AU" altLang="en-US" sz="1200"/>
              <a:pPr algn="r"/>
              <a:t>26</a:t>
            </a:fld>
            <a:endParaRPr lang="en-AU" altLang="en-US"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anose="020B0604030504040204" pitchFamily="34" charset="0"/>
                <a:cs typeface="Tahoma" panose="020B0604030504040204" pitchFamily="34" charset="0"/>
              </a:rPr>
              <a:t>If you are receiving signals from another worker, such as hand signals, whistle signals or other appropriate directions, make sure you follow them exactly. If something doesn</a:t>
            </a:r>
            <a:r>
              <a:rPr lang="ja-JP" altLang="en-US">
                <a:latin typeface="Tahoma" panose="020B0604030504040204" pitchFamily="34" charset="0"/>
                <a:cs typeface="Tahoma" panose="020B0604030504040204" pitchFamily="34" charset="0"/>
              </a:rPr>
              <a:t>’</a:t>
            </a:r>
            <a:r>
              <a:rPr lang="en-US" altLang="ja-JP">
                <a:latin typeface="Tahoma" panose="020B0604030504040204" pitchFamily="34" charset="0"/>
                <a:cs typeface="Tahoma" panose="020B0604030504040204" pitchFamily="34" charset="0"/>
              </a:rPr>
              <a:t>t seem right in the directions you are receiving you should stop and confirm that you are both looking at the situation the same way.</a:t>
            </a:r>
            <a:endParaRPr lang="en-AU" altLang="ja-JP">
              <a:latin typeface="Tahoma" panose="020B0604030504040204" pitchFamily="34" charset="0"/>
              <a:cs typeface="Tahoma" panose="020B060403050404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85914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134B9FF-FB94-44E6-BBC7-B041BF6B2244}" type="slidenum">
              <a:rPr lang="en-AU" altLang="en-US" sz="1200"/>
              <a:pPr algn="r"/>
              <a:t>27</a:t>
            </a:fld>
            <a:endParaRPr lang="en-AU" alt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Acknowledge all communications that you receive. Do not assume that the person communicating with you knows that their message has been received and understood without you acknowledging it.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It is important to acknowledge and respond to all communications so that other personnel know that you have received the message.</a:t>
            </a:r>
            <a:endParaRPr lang="en-AU" altLang="en-US">
              <a:latin typeface="Tahoma" panose="020B0604030504040204" pitchFamily="34" charset="0"/>
              <a:cs typeface="Tahoma" panose="020B060403050404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12912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5D1BDDA-ED25-48E8-B7B1-218DEEB4C055}" type="slidenum">
              <a:rPr lang="en-AU" altLang="en-US" sz="1200"/>
              <a:pPr algn="r"/>
              <a:t>28</a:t>
            </a:fld>
            <a:endParaRPr lang="en-AU" altLang="en-US" sz="120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Before you use any communication equipment make sure it has been checked and tested. If you are unfamiliar with the equipment get somebody who knows how to use it to show you how to check it.</a:t>
            </a:r>
            <a:endParaRPr lang="en-AU" altLang="en-US">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26903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64FD2DD-6A31-48F1-849F-D8A6FBD38C3E}" type="slidenum">
              <a:rPr lang="en-AU" altLang="en-US" sz="1200"/>
              <a:pPr algn="r"/>
              <a:t>29</a:t>
            </a:fld>
            <a:endParaRPr lang="en-AU" altLang="en-US" sz="120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6996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80D45542-10B6-40B3-B475-2C72E784878C}" type="slidenum">
              <a:rPr lang="en-AU" altLang="en-US" sz="1200"/>
              <a:pPr algn="r"/>
              <a:t>30</a:t>
            </a:fld>
            <a:endParaRPr lang="en-AU" altLang="en-US" sz="120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ahoma" panose="020B0604030504040204" pitchFamily="34" charset="0"/>
                <a:cs typeface="Tahoma" panose="020B0604030504040204" pitchFamily="34" charset="0"/>
              </a:rPr>
              <a:t>Once a fault has been identified with communication equipment it is your responsibility to report it and record the fault according to site procedures.</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A typical procedure for the reporting and recording of faults may include:</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pPr lvl="1"/>
            <a:r>
              <a:rPr lang="en-US" altLang="en-US" b="1" dirty="0">
                <a:latin typeface="Tahoma" panose="020B0604030504040204" pitchFamily="34" charset="0"/>
                <a:cs typeface="Tahoma" panose="020B0604030504040204" pitchFamily="34" charset="0"/>
              </a:rPr>
              <a:t>Tagging the item</a:t>
            </a:r>
            <a:r>
              <a:rPr lang="en-US" altLang="en-US" dirty="0">
                <a:latin typeface="Tahoma" panose="020B0604030504040204" pitchFamily="34" charset="0"/>
                <a:cs typeface="Tahoma" panose="020B0604030504040204" pitchFamily="34" charset="0"/>
              </a:rPr>
              <a:t> of communication equipment to stop anybody from using it.</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pPr lvl="1"/>
            <a:r>
              <a:rPr lang="en-US" altLang="en-US" b="1" dirty="0">
                <a:latin typeface="Tahoma" panose="020B0604030504040204" pitchFamily="34" charset="0"/>
                <a:cs typeface="Tahoma" panose="020B0604030504040204" pitchFamily="34" charset="0"/>
              </a:rPr>
              <a:t>Recording the problem</a:t>
            </a:r>
            <a:r>
              <a:rPr lang="en-US" altLang="en-US" dirty="0">
                <a:latin typeface="Tahoma" panose="020B0604030504040204" pitchFamily="34" charset="0"/>
                <a:cs typeface="Tahoma" panose="020B0604030504040204" pitchFamily="34" charset="0"/>
              </a:rPr>
              <a:t> in a logbook or on an inspection checklist. Make sure that you give as much detail as possible.</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pPr lvl="1"/>
            <a:r>
              <a:rPr lang="en-US" altLang="en-US" b="1" dirty="0">
                <a:latin typeface="Tahoma" panose="020B0604030504040204" pitchFamily="34" charset="0"/>
                <a:cs typeface="Tahoma" panose="020B0604030504040204" pitchFamily="34" charset="0"/>
              </a:rPr>
              <a:t>Reporting the fault</a:t>
            </a:r>
            <a:r>
              <a:rPr lang="en-US" altLang="en-US" dirty="0">
                <a:latin typeface="Tahoma" panose="020B0604030504040204" pitchFamily="34" charset="0"/>
                <a:cs typeface="Tahoma" panose="020B0604030504040204" pitchFamily="34" charset="0"/>
              </a:rPr>
              <a:t> to your supervisor or other </a:t>
            </a:r>
            <a:r>
              <a:rPr lang="en-US" altLang="en-US" dirty="0" err="1">
                <a:latin typeface="Tahoma" panose="020B0604030504040204" pitchFamily="34" charset="0"/>
                <a:cs typeface="Tahoma" panose="020B0604030504040204" pitchFamily="34" charset="0"/>
              </a:rPr>
              <a:t>authorised</a:t>
            </a:r>
            <a:r>
              <a:rPr lang="en-US" altLang="en-US" dirty="0">
                <a:latin typeface="Tahoma" panose="020B0604030504040204" pitchFamily="34" charset="0"/>
                <a:cs typeface="Tahoma" panose="020B0604030504040204" pitchFamily="34" charset="0"/>
              </a:rPr>
              <a:t> person.</a:t>
            </a:r>
            <a:endParaRPr lang="en-AU" altLang="en-US" dirty="0">
              <a:latin typeface="Tahoma" panose="020B0604030504040204" pitchFamily="34" charset="0"/>
              <a:cs typeface="Tahoma" panose="020B0604030504040204" pitchFamily="34" charset="0"/>
            </a:endParaRPr>
          </a:p>
          <a:p>
            <a:endParaRPr lang="en-AU" altLang="en-US"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7108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E5F5649-FD82-43F5-A721-E6246CCE9819}" type="slidenum">
              <a:rPr lang="en-AU" altLang="en-US" sz="1200"/>
              <a:pPr algn="r"/>
              <a:t>31</a:t>
            </a:fld>
            <a:endParaRPr lang="en-AU" altLang="en-US" sz="120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Tagging an item involves placing a tag on the piece of equipment so that others are aware that it should not be used. This is also known as </a:t>
            </a:r>
            <a:r>
              <a:rPr lang="ja-JP" altLang="en-US">
                <a:latin typeface="Tahoma" panose="020B0604030504040204" pitchFamily="34" charset="0"/>
                <a:cs typeface="Tahoma" panose="020B0604030504040204" pitchFamily="34" charset="0"/>
              </a:rPr>
              <a:t>‘</a:t>
            </a:r>
            <a:r>
              <a:rPr lang="en-US" altLang="ja-JP">
                <a:latin typeface="Tahoma" panose="020B0604030504040204" pitchFamily="34" charset="0"/>
                <a:cs typeface="Tahoma" panose="020B0604030504040204" pitchFamily="34" charset="0"/>
              </a:rPr>
              <a:t>isolation</a:t>
            </a:r>
            <a:r>
              <a:rPr lang="ja-JP" altLang="en-US">
                <a:latin typeface="Tahoma" panose="020B0604030504040204" pitchFamily="34" charset="0"/>
                <a:cs typeface="Tahoma" panose="020B0604030504040204" pitchFamily="34" charset="0"/>
              </a:rPr>
              <a:t>’</a:t>
            </a:r>
            <a:r>
              <a:rPr lang="en-US" altLang="ja-JP">
                <a:latin typeface="Tahoma" panose="020B0604030504040204" pitchFamily="34" charset="0"/>
                <a:cs typeface="Tahoma" panose="020B0604030504040204" pitchFamily="34" charset="0"/>
              </a:rPr>
              <a:t>.</a:t>
            </a:r>
            <a:endParaRPr lang="en-AU" altLang="ja-JP">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This tag will need to stay in place until the fault has been fixed and the equipment has been certified as fit for use. Never use an item of communication that has been tagged out and never remove the tags from the equipment.</a:t>
            </a:r>
            <a:endParaRPr lang="en-AU" altLang="en-US">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109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A6F91C0-97A3-475D-930D-F77238E0A1DA}" type="slidenum">
              <a:rPr lang="en-AU" altLang="en-US" sz="1200" smtClean="0"/>
              <a:pPr/>
              <a:t>5</a:t>
            </a:fld>
            <a:endParaRPr lang="en-AU" altLang="en-US"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37442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6E6DEF-21B5-4A19-913B-555AE4A414D7}" type="slidenum">
              <a:rPr lang="en-AU" altLang="en-US" sz="1200" smtClean="0"/>
              <a:pPr/>
              <a:t>32</a:t>
            </a:fld>
            <a:endParaRPr lang="en-AU" altLang="en-US" sz="120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7970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1D7B01C9-8C2D-493D-8191-6937ADA66DF6}" type="slidenum">
              <a:rPr lang="en-AU" altLang="en-US" sz="1200"/>
              <a:pPr algn="r"/>
              <a:t>33</a:t>
            </a:fld>
            <a:endParaRPr lang="en-AU" altLang="en-US" sz="120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It is important that you speak clearly and listen carefully to make sure:</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Everyone understands what has been said.</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Everybody knows what they are supposed to do.</a:t>
            </a:r>
            <a:endParaRPr lang="en-AU" altLang="en-US">
              <a:latin typeface="Tahoma" panose="020B0604030504040204" pitchFamily="34" charset="0"/>
              <a:cs typeface="Tahoma" panose="020B0604030504040204" pitchFamily="34" charset="0"/>
            </a:endParaRPr>
          </a:p>
          <a:p>
            <a:endParaRPr lang="en-US" altLang="en-US">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When talking with other people in the workplace face-to-face make sure you are respectful. Avoid slang terms and </a:t>
            </a:r>
            <a:r>
              <a:rPr lang="ja-JP" altLang="en-US">
                <a:latin typeface="Tahoma" panose="020B0604030504040204" pitchFamily="34" charset="0"/>
                <a:cs typeface="Tahoma" panose="020B0604030504040204" pitchFamily="34" charset="0"/>
              </a:rPr>
              <a:t>‘</a:t>
            </a:r>
            <a:r>
              <a:rPr lang="en-US" altLang="ja-JP">
                <a:latin typeface="Tahoma" panose="020B0604030504040204" pitchFamily="34" charset="0"/>
                <a:cs typeface="Tahoma" panose="020B0604030504040204" pitchFamily="34" charset="0"/>
              </a:rPr>
              <a:t>in-jokes</a:t>
            </a:r>
            <a:r>
              <a:rPr lang="ja-JP" altLang="en-US">
                <a:latin typeface="Tahoma" panose="020B0604030504040204" pitchFamily="34" charset="0"/>
                <a:cs typeface="Tahoma" panose="020B0604030504040204" pitchFamily="34" charset="0"/>
              </a:rPr>
              <a:t>’</a:t>
            </a:r>
            <a:r>
              <a:rPr lang="en-US" altLang="ja-JP">
                <a:latin typeface="Tahoma" panose="020B0604030504040204" pitchFamily="34" charset="0"/>
                <a:cs typeface="Tahoma" panose="020B0604030504040204" pitchFamily="34" charset="0"/>
              </a:rPr>
              <a:t> as they may confuse or offend others. Try to avoid overly technical terms and ideas when dealing with workers that may not be familiar with them.</a:t>
            </a:r>
            <a:endParaRPr lang="en-AU" altLang="ja-JP">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71751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A20A254-4061-4FB1-84DC-CDAF49CFB612}" type="slidenum">
              <a:rPr lang="en-AU" altLang="en-US" sz="1200"/>
              <a:pPr algn="r"/>
              <a:t>34</a:t>
            </a:fld>
            <a:endParaRPr lang="en-AU" altLang="en-US" sz="120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Listen carefully and clarify any points of the conversation that you are not sure about. Make sure that the other person or people you are talking to understand what you have said.</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Try to leave the conversation with everybody clear about what has been said and aware of what they need to do with this information.</a:t>
            </a:r>
            <a:endParaRPr lang="en-AU" altLang="en-US">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7725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A6D19135-225B-4487-B9EE-714FDB20A467}" type="slidenum">
              <a:rPr lang="en-AU" altLang="en-US" sz="1200"/>
              <a:pPr algn="r"/>
              <a:t>35</a:t>
            </a:fld>
            <a:endParaRPr lang="en-AU" altLang="en-US" sz="120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8"/>
              </a:spcBef>
            </a:pPr>
            <a:r>
              <a:rPr lang="en-US" altLang="en-US">
                <a:latin typeface="Tahoma" panose="020B0604030504040204" pitchFamily="34" charset="0"/>
                <a:cs typeface="Tahoma" panose="020B0604030504040204" pitchFamily="34" charset="0"/>
              </a:rPr>
              <a:t>Make sure you take the opportunity to ask questions to confirm any details that you are unclear about. You can also ask other people questions to confirm that they have understood what you have said.</a:t>
            </a:r>
            <a:endParaRPr lang="en-AU" altLang="en-US">
              <a:latin typeface="Tahoma" panose="020B0604030504040204" pitchFamily="34" charset="0"/>
              <a:cs typeface="Tahoma" panose="020B0604030504040204" pitchFamily="34" charset="0"/>
            </a:endParaRPr>
          </a:p>
          <a:p>
            <a:pPr>
              <a:spcBef>
                <a:spcPts val="438"/>
              </a:spcBef>
            </a:pPr>
            <a:endParaRPr lang="en-US" altLang="en-US">
              <a:latin typeface="Tahoma" panose="020B0604030504040204" pitchFamily="34" charset="0"/>
              <a:cs typeface="Tahoma" panose="020B0604030504040204" pitchFamily="34" charset="0"/>
            </a:endParaRPr>
          </a:p>
          <a:p>
            <a:pPr>
              <a:spcBef>
                <a:spcPts val="438"/>
              </a:spcBef>
            </a:pPr>
            <a:r>
              <a:rPr lang="en-US" altLang="en-US">
                <a:latin typeface="Tahoma" panose="020B0604030504040204" pitchFamily="34" charset="0"/>
                <a:cs typeface="Tahoma" panose="020B0604030504040204" pitchFamily="34" charset="0"/>
              </a:rPr>
              <a:t>You can ask:</a:t>
            </a:r>
          </a:p>
          <a:p>
            <a:pPr>
              <a:spcBef>
                <a:spcPts val="438"/>
              </a:spcBef>
            </a:pPr>
            <a:endParaRPr lang="en-AU" altLang="en-US">
              <a:latin typeface="Tahoma" panose="020B0604030504040204" pitchFamily="34" charset="0"/>
              <a:cs typeface="Tahoma" panose="020B0604030504040204" pitchFamily="34" charset="0"/>
            </a:endParaRPr>
          </a:p>
          <a:p>
            <a:pPr lvl="1">
              <a:spcBef>
                <a:spcPts val="438"/>
              </a:spcBef>
            </a:pPr>
            <a:r>
              <a:rPr lang="en-US" altLang="en-US">
                <a:latin typeface="Tahoma" panose="020B0604030504040204" pitchFamily="34" charset="0"/>
                <a:cs typeface="Tahoma" panose="020B0604030504040204" pitchFamily="34" charset="0"/>
              </a:rPr>
              <a:t>“Did that make sense?”</a:t>
            </a:r>
          </a:p>
          <a:p>
            <a:pPr lvl="1">
              <a:spcBef>
                <a:spcPts val="438"/>
              </a:spcBef>
            </a:pPr>
            <a:endParaRPr lang="en-AU" altLang="en-US">
              <a:latin typeface="Tahoma" panose="020B0604030504040204" pitchFamily="34" charset="0"/>
              <a:cs typeface="Tahoma" panose="020B0604030504040204" pitchFamily="34" charset="0"/>
            </a:endParaRPr>
          </a:p>
          <a:p>
            <a:pPr lvl="1">
              <a:spcBef>
                <a:spcPts val="438"/>
              </a:spcBef>
            </a:pPr>
            <a:r>
              <a:rPr lang="en-US" altLang="en-US">
                <a:latin typeface="Tahoma" panose="020B0604030504040204" pitchFamily="34" charset="0"/>
                <a:cs typeface="Tahoma" panose="020B0604030504040204" pitchFamily="34" charset="0"/>
              </a:rPr>
              <a:t>“Do you have any questions about that?”</a:t>
            </a:r>
          </a:p>
          <a:p>
            <a:pPr lvl="1">
              <a:spcBef>
                <a:spcPts val="438"/>
              </a:spcBef>
            </a:pPr>
            <a:endParaRPr lang="en-AU" altLang="en-US">
              <a:latin typeface="Tahoma" panose="020B0604030504040204" pitchFamily="34" charset="0"/>
              <a:cs typeface="Tahoma" panose="020B0604030504040204" pitchFamily="34" charset="0"/>
            </a:endParaRPr>
          </a:p>
          <a:p>
            <a:pPr lvl="1">
              <a:spcBef>
                <a:spcPts val="438"/>
              </a:spcBef>
            </a:pPr>
            <a:r>
              <a:rPr lang="en-US" altLang="en-US">
                <a:latin typeface="Tahoma" panose="020B0604030504040204" pitchFamily="34" charset="0"/>
                <a:cs typeface="Tahoma" panose="020B0604030504040204" pitchFamily="34" charset="0"/>
              </a:rPr>
              <a:t>“Can you see any problems with that approach?”</a:t>
            </a:r>
          </a:p>
          <a:p>
            <a:pPr lvl="1">
              <a:spcBef>
                <a:spcPts val="438"/>
              </a:spcBef>
            </a:pPr>
            <a:endParaRPr lang="en-AU" altLang="en-US">
              <a:latin typeface="Tahoma" panose="020B0604030504040204" pitchFamily="34" charset="0"/>
              <a:cs typeface="Tahoma" panose="020B0604030504040204" pitchFamily="34" charset="0"/>
            </a:endParaRPr>
          </a:p>
          <a:p>
            <a:pPr lvl="1">
              <a:spcBef>
                <a:spcPts val="438"/>
              </a:spcBef>
            </a:pPr>
            <a:r>
              <a:rPr lang="en-US" altLang="en-US">
                <a:latin typeface="Tahoma" panose="020B0604030504040204" pitchFamily="34" charset="0"/>
                <a:cs typeface="Tahoma" panose="020B0604030504040204" pitchFamily="34" charset="0"/>
              </a:rPr>
              <a:t>“Do you think there is a better way to complete this work or deal with this situation?”</a:t>
            </a:r>
          </a:p>
          <a:p>
            <a:pPr lvl="1">
              <a:spcBef>
                <a:spcPts val="438"/>
              </a:spcBef>
            </a:pPr>
            <a:endParaRPr lang="en-AU" altLang="en-US">
              <a:latin typeface="Tahoma" panose="020B0604030504040204" pitchFamily="34" charset="0"/>
              <a:cs typeface="Tahoma" panose="020B0604030504040204" pitchFamily="34" charset="0"/>
            </a:endParaRPr>
          </a:p>
          <a:p>
            <a:pPr lvl="1">
              <a:spcBef>
                <a:spcPts val="438"/>
              </a:spcBef>
            </a:pPr>
            <a:r>
              <a:rPr lang="en-US" altLang="en-US">
                <a:latin typeface="Tahoma" panose="020B0604030504040204" pitchFamily="34" charset="0"/>
                <a:cs typeface="Tahoma" panose="020B0604030504040204" pitchFamily="34" charset="0"/>
              </a:rPr>
              <a:t>“Can you let me know how you are going to finish off that work?”</a:t>
            </a:r>
          </a:p>
          <a:p>
            <a:endParaRPr lang="en-AU"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8573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834EC41D-5A69-43BF-9A5B-493BAF3E697B}" type="slidenum">
              <a:rPr lang="en-AU" altLang="en-US" sz="1200"/>
              <a:pPr algn="r"/>
              <a:t>36</a:t>
            </a:fld>
            <a:endParaRPr lang="en-AU" altLang="en-US" sz="12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Always take the time to confirm any details that you are not 100% sure about and to confirm that other people have understood what you have said or what you are asking of them.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Miscommunication can lead to serious accidents and disruptions in the workplace.</a:t>
            </a:r>
            <a:endParaRPr lang="en-AU"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3764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7B4535C-BA95-4824-A26C-AC68261AC092}" type="slidenum">
              <a:rPr lang="en-AU" altLang="en-US" sz="1200"/>
              <a:pPr algn="r"/>
              <a:t>37</a:t>
            </a:fld>
            <a:endParaRPr lang="en-AU" altLang="en-US" sz="120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Tahoma" panose="020B0604030504040204" pitchFamily="34" charset="0"/>
                <a:cs typeface="Tahoma" panose="020B0604030504040204" pitchFamily="34" charset="0"/>
              </a:rPr>
              <a:t>Signalling</a:t>
            </a:r>
            <a:r>
              <a:rPr lang="en-US" altLang="en-US" dirty="0">
                <a:latin typeface="Tahoma" panose="020B0604030504040204" pitchFamily="34" charset="0"/>
                <a:cs typeface="Tahoma" panose="020B0604030504040204" pitchFamily="34" charset="0"/>
              </a:rPr>
              <a:t> methods used in a workplace may include:</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Hand signals.</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Horn and/or whistle.</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Safety lights.</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pPr lvl="1"/>
            <a:r>
              <a:rPr lang="en-US" altLang="en-US" dirty="0">
                <a:latin typeface="Tahoma" panose="020B0604030504040204" pitchFamily="34" charset="0"/>
                <a:cs typeface="Tahoma" panose="020B0604030504040204" pitchFamily="34" charset="0"/>
              </a:rPr>
              <a:t>Cap lamp.</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 </a:t>
            </a:r>
          </a:p>
          <a:p>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Make sure you use only site approved </a:t>
            </a:r>
            <a:r>
              <a:rPr lang="en-US" altLang="en-US" dirty="0" err="1">
                <a:latin typeface="Tahoma" panose="020B0604030504040204" pitchFamily="34" charset="0"/>
                <a:cs typeface="Tahoma" panose="020B0604030504040204" pitchFamily="34" charset="0"/>
              </a:rPr>
              <a:t>signalling</a:t>
            </a:r>
            <a:r>
              <a:rPr lang="en-US" altLang="en-US" dirty="0">
                <a:latin typeface="Tahoma" panose="020B0604030504040204" pitchFamily="34" charset="0"/>
                <a:cs typeface="Tahoma" panose="020B0604030504040204" pitchFamily="34" charset="0"/>
              </a:rPr>
              <a:t> methods to convey information. The meaning of all signals used should be understood by whoever is giving and receiving them.</a:t>
            </a:r>
            <a:endParaRPr lang="en-AU" altLang="en-US" dirty="0">
              <a:latin typeface="Tahoma" panose="020B0604030504040204" pitchFamily="34" charset="0"/>
              <a:cs typeface="Tahoma" panose="020B0604030504040204" pitchFamily="34" charset="0"/>
            </a:endParaRPr>
          </a:p>
          <a:p>
            <a:endParaRPr lang="en-AU" altLang="en-US"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63692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E21A6DD-5129-48B4-9090-2812C652168C}" type="slidenum">
              <a:rPr lang="en-AU" altLang="en-US" sz="1200"/>
              <a:pPr algn="r"/>
              <a:t>38</a:t>
            </a:fld>
            <a:endParaRPr lang="en-AU" altLang="en-US" sz="120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You may need to take part in discussions with personnel to receive and clarify information about the task. Discussions include:</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Team meetings.</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Toolbox talks.</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Health and safety discussions.</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Project planning meetings.</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Near miss or incident discussions.</a:t>
            </a:r>
            <a:endParaRPr lang="en-AU" altLang="en-US">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35818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C9DACACF-0800-4F85-84C2-EE7EFFF1588F}" type="slidenum">
              <a:rPr lang="en-AU" altLang="en-US" sz="1200"/>
              <a:pPr algn="r"/>
              <a:t>39</a:t>
            </a:fld>
            <a:endParaRPr lang="en-AU" altLang="en-US" sz="120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Any face-to-face communication should follow basic communication etiquette. Deal with other people honestly, professionally and with respect. For example it is counter-productive to shout or insult others, give them incorrect information, or not listen to other people</a:t>
            </a:r>
            <a:r>
              <a:rPr lang="ja-JP" altLang="en-US">
                <a:latin typeface="Tahoma" panose="020B0604030504040204" pitchFamily="34" charset="0"/>
                <a:cs typeface="Tahoma" panose="020B0604030504040204" pitchFamily="34" charset="0"/>
              </a:rPr>
              <a:t>’</a:t>
            </a:r>
            <a:r>
              <a:rPr lang="en-US" altLang="ja-JP">
                <a:latin typeface="Tahoma" panose="020B0604030504040204" pitchFamily="34" charset="0"/>
                <a:cs typeface="Tahoma" panose="020B0604030504040204" pitchFamily="34" charset="0"/>
              </a:rPr>
              <a:t>s ideas when talking to them.</a:t>
            </a:r>
            <a:endParaRPr lang="en-AU" altLang="ja-JP">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Be aware of cultural differences between workers and choose your words and approach carefully. Other people may have different values, beliefs, attitudes and experiences to your own. The words you use may be offensive to some people.</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If you are having difficulty talking or communicating with some personnel you should speak with your supervisor and discuss different ways you can communicate effectively.</a:t>
            </a:r>
            <a:endParaRPr lang="en-AU" altLang="en-US">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4973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E5F5649-FD82-43F5-A721-E6246CCE9819}" type="slidenum">
              <a:rPr lang="en-AU" altLang="en-US" sz="1200"/>
              <a:pPr algn="r"/>
              <a:t>40</a:t>
            </a:fld>
            <a:endParaRPr lang="en-AU" altLang="en-US" sz="120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Tagging an item involves placing a tag on the piece of equipment so that others are aware that it should not be used. This is also known as </a:t>
            </a:r>
            <a:r>
              <a:rPr lang="ja-JP" altLang="en-US">
                <a:latin typeface="Tahoma" panose="020B0604030504040204" pitchFamily="34" charset="0"/>
                <a:cs typeface="Tahoma" panose="020B0604030504040204" pitchFamily="34" charset="0"/>
              </a:rPr>
              <a:t>‘</a:t>
            </a:r>
            <a:r>
              <a:rPr lang="en-US" altLang="ja-JP">
                <a:latin typeface="Tahoma" panose="020B0604030504040204" pitchFamily="34" charset="0"/>
                <a:cs typeface="Tahoma" panose="020B0604030504040204" pitchFamily="34" charset="0"/>
              </a:rPr>
              <a:t>isolation</a:t>
            </a:r>
            <a:r>
              <a:rPr lang="ja-JP" altLang="en-US">
                <a:latin typeface="Tahoma" panose="020B0604030504040204" pitchFamily="34" charset="0"/>
                <a:cs typeface="Tahoma" panose="020B0604030504040204" pitchFamily="34" charset="0"/>
              </a:rPr>
              <a:t>’</a:t>
            </a:r>
            <a:r>
              <a:rPr lang="en-US" altLang="ja-JP">
                <a:latin typeface="Tahoma" panose="020B0604030504040204" pitchFamily="34" charset="0"/>
                <a:cs typeface="Tahoma" panose="020B0604030504040204" pitchFamily="34" charset="0"/>
              </a:rPr>
              <a:t>.</a:t>
            </a:r>
            <a:endParaRPr lang="en-AU" altLang="ja-JP">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This tag will need to stay in place until the fault has been fixed and the equipment has been certified as fit for use. Never use an item of communication that has been tagged out and never remove the tags from the equipment.</a:t>
            </a:r>
            <a:endParaRPr lang="en-AU" altLang="en-US">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728342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1DBC630-DED6-4B29-BD15-BEE36A0380A4}" type="slidenum">
              <a:rPr lang="en-AU" altLang="en-US" sz="1200" smtClean="0"/>
              <a:pPr/>
              <a:t>56</a:t>
            </a:fld>
            <a:endParaRPr lang="en-AU" altLang="en-US" sz="120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86259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This course is based on the unit of competency </a:t>
            </a:r>
            <a:r>
              <a:rPr lang="en-US" altLang="en-US" b="1">
                <a:latin typeface="Tahoma" panose="020B0604030504040204" pitchFamily="34" charset="0"/>
                <a:cs typeface="Tahoma" panose="020B0604030504040204" pitchFamily="34" charset="0"/>
              </a:rPr>
              <a:t>RIICOM201D Communicate in the Workplace.</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In this training course you will learn about:</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Communication equipment and systems.</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Face-to-face communication.</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Written communication (documentation).</a:t>
            </a:r>
            <a:endParaRPr lang="en-AU" altLang="en-US">
              <a:latin typeface="Tahoma" panose="020B0604030504040204" pitchFamily="34" charset="0"/>
              <a:cs typeface="Tahoma" panose="020B0604030504040204" pitchFamily="34" charset="0"/>
            </a:endParaRPr>
          </a:p>
          <a:p>
            <a:endParaRPr lang="en-AU" altLang="en-US">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3ABA29-F993-4B17-AC85-40FF741AB892}" type="slidenum">
              <a:rPr lang="en-AU" altLang="en-US" sz="1200" smtClean="0"/>
              <a:pPr/>
              <a:t>6</a:t>
            </a:fld>
            <a:endParaRPr lang="en-AU" altLang="en-US" sz="1200"/>
          </a:p>
        </p:txBody>
      </p:sp>
    </p:spTree>
    <p:extLst>
      <p:ext uri="{BB962C8B-B14F-4D97-AF65-F5344CB8AC3E}">
        <p14:creationId xmlns:p14="http://schemas.microsoft.com/office/powerpoint/2010/main" val="2615925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F2CA22A-1CB7-4186-80A5-C9093F3C5B0E}" type="slidenum">
              <a:rPr lang="en-AU" altLang="en-US" sz="1200"/>
              <a:pPr algn="r"/>
              <a:t>57</a:t>
            </a:fld>
            <a:endParaRPr lang="en-AU" altLang="en-US" sz="120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As part of your job requirements, you may need to complete paper or computer generated documentation. All required documents should be filled out properly and on time.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There may be strict timeframes set for completion or submission. Make sure you meet these, or warn the people expecting them if there is going to be a delay.</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Use clear and simple language when filling in forms and make sure your handwriting is neat enough to read. This will help to make sure that other people can understand it properly. If you have trouble writing you can ask somebody to help you complete the documents.</a:t>
            </a:r>
            <a:endParaRPr lang="en-AU" altLang="en-US">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4893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A267556D-9127-4372-8B34-FCA7396ABD9E}" type="slidenum">
              <a:rPr lang="en-AU" altLang="en-US" sz="1200"/>
              <a:pPr algn="r"/>
              <a:t>58</a:t>
            </a:fld>
            <a:endParaRPr lang="en-AU" altLang="en-US" sz="120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ahoma" panose="020B0604030504040204" pitchFamily="34" charset="0"/>
                <a:cs typeface="Tahoma" panose="020B0604030504040204" pitchFamily="34" charset="0"/>
              </a:rPr>
              <a:t>Thoroughly check all information that is entered into written documents. Inaccurate, missing or misleading information can cause confusion, delays, hazards or legal issues.</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Once written documents are completed, they should be processed and filed in accordance with your site</a:t>
            </a:r>
            <a:r>
              <a:rPr lang="ja-JP" altLang="en-US" dirty="0">
                <a:latin typeface="Tahoma" panose="020B0604030504040204" pitchFamily="34" charset="0"/>
                <a:cs typeface="Tahoma" panose="020B0604030504040204" pitchFamily="34" charset="0"/>
              </a:rPr>
              <a:t>’</a:t>
            </a:r>
            <a:r>
              <a:rPr lang="en-US" altLang="ja-JP" dirty="0">
                <a:latin typeface="Tahoma" panose="020B0604030504040204" pitchFamily="34" charset="0"/>
                <a:cs typeface="Tahoma" panose="020B0604030504040204" pitchFamily="34" charset="0"/>
              </a:rPr>
              <a:t>s protocols and procedures. In some cases you may need to keep a copy of written documentation for yourself.</a:t>
            </a:r>
            <a:endParaRPr lang="en-AU" altLang="ja-JP" dirty="0">
              <a:latin typeface="Tahoma" panose="020B0604030504040204" pitchFamily="34" charset="0"/>
              <a:cs typeface="Tahoma" panose="020B0604030504040204" pitchFamily="34" charset="0"/>
            </a:endParaRPr>
          </a:p>
          <a:p>
            <a:endParaRPr lang="en-AU" altLang="en-US"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5675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A0A49EDE-1160-4FDF-A174-A207B87B663B}" type="slidenum">
              <a:rPr lang="en-AU" altLang="en-US" sz="1200"/>
              <a:pPr algn="r"/>
              <a:t>59</a:t>
            </a:fld>
            <a:endParaRPr lang="en-AU" altLang="en-US" sz="120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ahoma" panose="020B0604030504040204" pitchFamily="34" charset="0"/>
                <a:cs typeface="Tahoma" panose="020B0604030504040204" pitchFamily="34" charset="0"/>
              </a:rPr>
              <a:t>Documents, especially computer generated ones, are passed between personnel on a regular basis in most places of work.</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Some documents may need to be reviewed and signed off by appropriate personnel. You may be </a:t>
            </a:r>
            <a:r>
              <a:rPr lang="en-US" altLang="en-US" dirty="0" err="1">
                <a:latin typeface="Tahoma" panose="020B0604030504040204" pitchFamily="34" charset="0"/>
                <a:cs typeface="Tahoma" panose="020B0604030504040204" pitchFamily="34" charset="0"/>
              </a:rPr>
              <a:t>authorised</a:t>
            </a:r>
            <a:r>
              <a:rPr lang="en-US" altLang="en-US" dirty="0">
                <a:latin typeface="Tahoma" panose="020B0604030504040204" pitchFamily="34" charset="0"/>
                <a:cs typeface="Tahoma" panose="020B0604030504040204" pitchFamily="34" charset="0"/>
              </a:rPr>
              <a:t> to sign some documents yourself. Pass on any documents you have completed for processing and filing.</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Make sure that any documents that need to be passed on to other personnel, departments or external agencies are delivered promptly. You must make sure that the written documentation has been completed fully and following your site</a:t>
            </a:r>
            <a:r>
              <a:rPr lang="ja-JP" altLang="en-US" dirty="0">
                <a:latin typeface="Tahoma" panose="020B0604030504040204" pitchFamily="34" charset="0"/>
                <a:cs typeface="Tahoma" panose="020B0604030504040204" pitchFamily="34" charset="0"/>
              </a:rPr>
              <a:t>’</a:t>
            </a:r>
            <a:r>
              <a:rPr lang="en-US" altLang="ja-JP" dirty="0">
                <a:latin typeface="Tahoma" panose="020B0604030504040204" pitchFamily="34" charset="0"/>
                <a:cs typeface="Tahoma" panose="020B0604030504040204" pitchFamily="34" charset="0"/>
              </a:rPr>
              <a:t>s procedures, and is being sent to the appropriate individual or department.</a:t>
            </a:r>
            <a:endParaRPr lang="en-AU" altLang="ja-JP"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Written documentation around incidents may need to be passed on to a range of external authorities. Follow all standard procedures and make sure all of the information required is handed over without delay.</a:t>
            </a:r>
            <a:endParaRPr lang="en-AU" altLang="en-US" dirty="0">
              <a:latin typeface="Tahoma" panose="020B0604030504040204" pitchFamily="34" charset="0"/>
              <a:cs typeface="Tahoma" panose="020B0604030504040204" pitchFamily="34" charset="0"/>
            </a:endParaRPr>
          </a:p>
          <a:p>
            <a:endParaRPr lang="en-AU" altLang="en-US"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67488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F2CA22A-1CB7-4186-80A5-C9093F3C5B0E}" type="slidenum">
              <a:rPr lang="en-AU" altLang="en-US" sz="1200"/>
              <a:pPr algn="r"/>
              <a:t>60</a:t>
            </a:fld>
            <a:endParaRPr lang="en-AU" altLang="en-US" sz="120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As part of your job requirements, you may need to complete paper or computer generated documentation. All required documents should be filled out properly and on time.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There may be strict timeframes set for completion or submission. Make sure you meet these, or warn the people expecting them if there is going to be a delay.</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Use clear and simple language when filling in forms and make sure your handwriting is neat enough to read. This will help to make sure that other people can understand it properly. If you have trouble writing you can ask somebody to help you complete the documents.</a:t>
            </a:r>
            <a:endParaRPr lang="en-AU" altLang="en-US">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84247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F2CA22A-1CB7-4186-80A5-C9093F3C5B0E}" type="slidenum">
              <a:rPr lang="en-AU" altLang="en-US" sz="1200"/>
              <a:pPr algn="r"/>
              <a:t>61</a:t>
            </a:fld>
            <a:endParaRPr lang="en-AU" altLang="en-US" sz="120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As part of your job requirements, you may need to complete paper or computer generated documentation. All required documents should be filled out properly and on time.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There may be strict timeframes set for completion or submission. Make sure you meet these, or warn the people expecting them if there is going to be a delay.</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Use clear and simple language when filling in forms and make sure your handwriting is neat enough to read. This will help to make sure that other people can understand it properly. If you have trouble writing you can ask somebody to help you complete the documents.</a:t>
            </a:r>
            <a:endParaRPr lang="en-AU" altLang="en-US">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7949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8E846C78-1B27-417B-97C3-9BAF1061FCE6}" type="slidenum">
              <a:rPr lang="en-AU" altLang="en-US" sz="1200"/>
              <a:pPr algn="r"/>
              <a:t>62</a:t>
            </a:fld>
            <a:endParaRPr lang="en-AU" altLang="en-US" sz="120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4703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0DA99A2-A2ED-4602-AAC4-29C04D51DF3B}" type="slidenum">
              <a:rPr lang="en-AU" altLang="en-US" sz="1200" smtClean="0"/>
              <a:pPr/>
              <a:t>7</a:t>
            </a:fld>
            <a:endParaRPr lang="en-AU"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ahoma" panose="020B0604030504040204" pitchFamily="34" charset="0"/>
                <a:cs typeface="Tahoma" panose="020B0604030504040204" pitchFamily="34" charset="0"/>
              </a:rPr>
              <a:t>Good communication is one of the most important things to help make sure any workplace is running properly.</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This includes all written and spoken communication.</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Everything you read, write and talk about with other personnel is contributing to effective communication.</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 </a:t>
            </a:r>
            <a:endParaRPr lang="en-AU"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It is important that all communications that happen at work are clear, to the point, easily understood and meet the requirements of site rules, policies and procedures.</a:t>
            </a:r>
            <a:endParaRPr lang="en-AU" altLang="en-US" dirty="0">
              <a:latin typeface="Tahoma" panose="020B0604030504040204" pitchFamily="34" charset="0"/>
              <a:cs typeface="Tahoma" panose="020B060403050404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77456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5207698-F136-46A1-89D9-9A1874906B4C}" type="slidenum">
              <a:rPr lang="en-AU" altLang="en-US" sz="1200"/>
              <a:pPr algn="r"/>
              <a:t>8</a:t>
            </a:fld>
            <a:endParaRPr lang="en-AU" alt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You must follow all safety rules and instructions when performing any work. If you are not sure about what you should do, ask your boss or supervisor. They will tell you what you need to do and how to do it in a safe way.</a:t>
            </a:r>
            <a:endParaRPr lang="en-AU" altLang="en-US">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48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37AB42A-3889-4DFD-ADBB-8372E84D0237}" type="slidenum">
              <a:rPr lang="en-AU" altLang="en-US" sz="1200"/>
              <a:pPr algn="r"/>
              <a:t>9</a:t>
            </a:fld>
            <a:endParaRPr lang="en-AU" alt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Every workplace has to follow laws and rules to keep everyone safe. There are 4 main types:</a:t>
            </a:r>
            <a:endParaRPr lang="en-AU" altLang="en-US">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a:p>
            <a:pPr lvl="1"/>
            <a:r>
              <a:rPr lang="en-US" altLang="en-US" b="1">
                <a:latin typeface="Tahoma" panose="020B0604030504040204" pitchFamily="34" charset="0"/>
                <a:cs typeface="Tahoma" panose="020B0604030504040204" pitchFamily="34" charset="0"/>
              </a:rPr>
              <a:t>Acts – </a:t>
            </a:r>
            <a:r>
              <a:rPr lang="en-US" altLang="en-US">
                <a:latin typeface="Tahoma" panose="020B0604030504040204" pitchFamily="34" charset="0"/>
                <a:cs typeface="Tahoma" panose="020B0604030504040204" pitchFamily="34" charset="0"/>
              </a:rPr>
              <a:t>These are laws that you have to follow.</a:t>
            </a:r>
          </a:p>
          <a:p>
            <a:pPr lvl="1"/>
            <a:endParaRPr lang="en-AU" altLang="en-US">
              <a:latin typeface="Tahoma" panose="020B0604030504040204" pitchFamily="34" charset="0"/>
              <a:cs typeface="Tahoma" panose="020B0604030504040204" pitchFamily="34" charset="0"/>
            </a:endParaRPr>
          </a:p>
          <a:p>
            <a:pPr lvl="1"/>
            <a:r>
              <a:rPr lang="en-US" altLang="en-US" b="1">
                <a:latin typeface="Tahoma" panose="020B0604030504040204" pitchFamily="34" charset="0"/>
                <a:cs typeface="Tahoma" panose="020B0604030504040204" pitchFamily="34" charset="0"/>
              </a:rPr>
              <a:t>Regulations – </a:t>
            </a:r>
            <a:r>
              <a:rPr lang="en-US" altLang="en-US">
                <a:latin typeface="Tahoma" panose="020B0604030504040204" pitchFamily="34" charset="0"/>
                <a:cs typeface="Tahoma" panose="020B0604030504040204" pitchFamily="34" charset="0"/>
              </a:rPr>
              <a:t>These explain what the law means.</a:t>
            </a:r>
            <a:endParaRPr lang="en-AU" altLang="en-US">
              <a:latin typeface="Tahoma" panose="020B0604030504040204" pitchFamily="34" charset="0"/>
              <a:cs typeface="Tahoma" panose="020B0604030504040204" pitchFamily="34" charset="0"/>
            </a:endParaRPr>
          </a:p>
          <a:p>
            <a:pPr lvl="1"/>
            <a:endParaRPr lang="en-AU" altLang="en-US">
              <a:latin typeface="Tahoma" panose="020B0604030504040204" pitchFamily="34" charset="0"/>
              <a:cs typeface="Tahoma" panose="020B0604030504040204" pitchFamily="34" charset="0"/>
            </a:endParaRPr>
          </a:p>
          <a:p>
            <a:pPr lvl="1"/>
            <a:r>
              <a:rPr lang="en-US" altLang="en-US" b="1">
                <a:latin typeface="Tahoma" panose="020B0604030504040204" pitchFamily="34" charset="0"/>
                <a:cs typeface="Tahoma" panose="020B0604030504040204" pitchFamily="34" charset="0"/>
              </a:rPr>
              <a:t>Codes of Practice – </a:t>
            </a:r>
            <a:r>
              <a:rPr lang="en-US" altLang="en-US">
                <a:latin typeface="Tahoma" panose="020B0604030504040204" pitchFamily="34" charset="0"/>
                <a:cs typeface="Tahoma" panose="020B0604030504040204" pitchFamily="34" charset="0"/>
              </a:rPr>
              <a:t>These are instructions on how to follow the law, based on industry standards</a:t>
            </a:r>
            <a:r>
              <a:rPr lang="en-US" altLang="en-US" i="1">
                <a:latin typeface="Tahoma" panose="020B0604030504040204" pitchFamily="34" charset="0"/>
                <a:cs typeface="Tahoma" panose="020B0604030504040204" pitchFamily="34" charset="0"/>
              </a:rPr>
              <a:t>.</a:t>
            </a:r>
            <a:endParaRPr lang="en-AU" altLang="en-US">
              <a:latin typeface="Tahoma" panose="020B0604030504040204" pitchFamily="34" charset="0"/>
              <a:cs typeface="Tahoma" panose="020B0604030504040204" pitchFamily="34" charset="0"/>
            </a:endParaRPr>
          </a:p>
          <a:p>
            <a:pPr lvl="1"/>
            <a:endParaRPr lang="en-AU" altLang="en-US">
              <a:latin typeface="Tahoma" panose="020B0604030504040204" pitchFamily="34" charset="0"/>
              <a:cs typeface="Tahoma" panose="020B0604030504040204" pitchFamily="34" charset="0"/>
            </a:endParaRPr>
          </a:p>
          <a:p>
            <a:pPr lvl="1"/>
            <a:r>
              <a:rPr lang="en-US" altLang="en-US" b="1">
                <a:latin typeface="Tahoma" panose="020B0604030504040204" pitchFamily="34" charset="0"/>
                <a:cs typeface="Tahoma" panose="020B0604030504040204" pitchFamily="34" charset="0"/>
              </a:rPr>
              <a:t>Australian Standards – </a:t>
            </a:r>
            <a:r>
              <a:rPr lang="en-US" altLang="en-US">
                <a:latin typeface="Tahoma" panose="020B0604030504040204" pitchFamily="34" charset="0"/>
                <a:cs typeface="Tahoma" panose="020B0604030504040204" pitchFamily="34" charset="0"/>
              </a:rPr>
              <a:t>These tell you what the minimum requirement is for a job, product or hazard.</a:t>
            </a:r>
            <a:endParaRPr lang="en-AU" altLang="en-US">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Some states use OHS laws, and other states use WHS laws. They both talk about the same thing, but use different words or names for people. If you have any questions about safety rules you should talk to your boss or supervisor.</a:t>
            </a:r>
            <a:endParaRPr lang="en-AU" altLang="en-US">
              <a:latin typeface="Tahoma" panose="020B0604030504040204" pitchFamily="34" charset="0"/>
              <a:cs typeface="Tahoma" panose="020B060403050404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82608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CB86C3B-5A0B-4570-AC1E-6CCF7FFF5562}" type="slidenum">
              <a:rPr lang="en-AU" altLang="en-US" sz="1200"/>
              <a:pPr algn="r"/>
              <a:t>10</a:t>
            </a:fld>
            <a:endParaRPr lang="en-AU"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ahoma" panose="020B0604030504040204" pitchFamily="34" charset="0"/>
                <a:cs typeface="Tahoma" panose="020B0604030504040204" pitchFamily="34" charset="0"/>
              </a:rPr>
              <a:t>Operations documentation includes:</a:t>
            </a:r>
            <a:endParaRPr lang="en-AU" altLang="en-US" dirty="0">
              <a:latin typeface="Tahoma" panose="020B0604030504040204" pitchFamily="34" charset="0"/>
              <a:cs typeface="Tahoma" panose="020B0604030504040204" pitchFamily="34" charset="0"/>
            </a:endParaRPr>
          </a:p>
          <a:p>
            <a:endParaRPr lang="en-AU" altLang="en-US" dirty="0">
              <a:latin typeface="Tahoma" panose="020B0604030504040204" pitchFamily="34" charset="0"/>
              <a:cs typeface="Tahoma" panose="020B0604030504040204" pitchFamily="34" charset="0"/>
            </a:endParaRPr>
          </a:p>
          <a:p>
            <a:r>
              <a:rPr lang="en-US" altLang="en-US" b="1" dirty="0">
                <a:latin typeface="Tahoma" panose="020B0604030504040204" pitchFamily="34" charset="0"/>
                <a:cs typeface="Tahoma" panose="020B0604030504040204" pitchFamily="34" charset="0"/>
              </a:rPr>
              <a:t>Document Type &amp; Examples</a:t>
            </a:r>
          </a:p>
          <a:p>
            <a:endParaRPr lang="en-US" altLang="en-US" b="1" dirty="0">
              <a:latin typeface="Tahoma" panose="020B0604030504040204" pitchFamily="34" charset="0"/>
              <a:cs typeface="Tahoma" panose="020B0604030504040204" pitchFamily="34" charset="0"/>
            </a:endParaRPr>
          </a:p>
          <a:p>
            <a:pPr lvl="1"/>
            <a:r>
              <a:rPr lang="en-US" altLang="en-US" b="1" dirty="0">
                <a:latin typeface="Tahoma" panose="020B0604030504040204" pitchFamily="34" charset="0"/>
                <a:cs typeface="Tahoma" panose="020B0604030504040204" pitchFamily="34" charset="0"/>
              </a:rPr>
              <a:t>Site Details – </a:t>
            </a:r>
            <a:r>
              <a:rPr lang="en-US" altLang="en-US" dirty="0">
                <a:latin typeface="Tahoma" panose="020B0604030504040204" pitchFamily="34" charset="0"/>
                <a:cs typeface="Tahoma" panose="020B0604030504040204" pitchFamily="34" charset="0"/>
              </a:rPr>
              <a:t>The information and safety requirements of the workplace environment (where you will be working).</a:t>
            </a:r>
            <a:endParaRPr lang="en-AU" altLang="en-US" dirty="0">
              <a:latin typeface="Tahoma" panose="020B0604030504040204" pitchFamily="34" charset="0"/>
              <a:cs typeface="Tahoma" panose="020B0604030504040204" pitchFamily="34" charset="0"/>
            </a:endParaRPr>
          </a:p>
          <a:p>
            <a:pPr lvl="1"/>
            <a:endParaRPr lang="en-AU" altLang="en-US" dirty="0">
              <a:latin typeface="Tahoma" panose="020B0604030504040204" pitchFamily="34" charset="0"/>
              <a:cs typeface="Tahoma" panose="020B0604030504040204" pitchFamily="34" charset="0"/>
            </a:endParaRPr>
          </a:p>
          <a:p>
            <a:pPr lvl="1"/>
            <a:r>
              <a:rPr lang="en-US" altLang="en-US" b="1" dirty="0">
                <a:latin typeface="Tahoma" panose="020B0604030504040204" pitchFamily="34" charset="0"/>
                <a:cs typeface="Tahoma" panose="020B0604030504040204" pitchFamily="34" charset="0"/>
              </a:rPr>
              <a:t>Hazard Details – </a:t>
            </a:r>
            <a:r>
              <a:rPr lang="en-US" altLang="en-US" dirty="0">
                <a:latin typeface="Tahoma" panose="020B0604030504040204" pitchFamily="34" charset="0"/>
                <a:cs typeface="Tahoma" panose="020B0604030504040204" pitchFamily="34" charset="0"/>
              </a:rPr>
              <a:t>Any hazards in the work area or related to the work. This could also include instructions on how to handle dangerous or hazardous materials.</a:t>
            </a:r>
            <a:endParaRPr lang="en-AU" altLang="en-US" dirty="0">
              <a:latin typeface="Tahoma" panose="020B0604030504040204" pitchFamily="34" charset="0"/>
              <a:cs typeface="Tahoma" panose="020B0604030504040204" pitchFamily="34" charset="0"/>
            </a:endParaRPr>
          </a:p>
          <a:p>
            <a:pPr lvl="1"/>
            <a:endParaRPr lang="en-AU" altLang="en-US" dirty="0">
              <a:latin typeface="Tahoma" panose="020B0604030504040204" pitchFamily="34" charset="0"/>
              <a:cs typeface="Tahoma" panose="020B0604030504040204" pitchFamily="34" charset="0"/>
            </a:endParaRPr>
          </a:p>
          <a:p>
            <a:pPr lvl="1"/>
            <a:r>
              <a:rPr lang="en-US" altLang="en-US" b="1" dirty="0">
                <a:latin typeface="Tahoma" panose="020B0604030504040204" pitchFamily="34" charset="0"/>
                <a:cs typeface="Tahoma" panose="020B0604030504040204" pitchFamily="34" charset="0"/>
              </a:rPr>
              <a:t>Task Details – </a:t>
            </a:r>
            <a:r>
              <a:rPr lang="en-US" altLang="en-US" dirty="0">
                <a:latin typeface="Tahoma" panose="020B0604030504040204" pitchFamily="34" charset="0"/>
                <a:cs typeface="Tahoma" panose="020B0604030504040204" pitchFamily="34" charset="0"/>
              </a:rPr>
              <a:t>Instructions of what the work is or what you will be doing. Also instructions on how to safely do the job.</a:t>
            </a:r>
            <a:endParaRPr lang="en-AU" altLang="en-US" dirty="0">
              <a:latin typeface="Tahoma" panose="020B0604030504040204" pitchFamily="34" charset="0"/>
              <a:cs typeface="Tahoma" panose="020B0604030504040204" pitchFamily="34" charset="0"/>
            </a:endParaRPr>
          </a:p>
          <a:p>
            <a:pPr lvl="1"/>
            <a:endParaRPr lang="en-AU" altLang="en-US" dirty="0">
              <a:latin typeface="Tahoma" panose="020B0604030504040204" pitchFamily="34" charset="0"/>
              <a:cs typeface="Tahoma" panose="020B0604030504040204" pitchFamily="34" charset="0"/>
            </a:endParaRPr>
          </a:p>
          <a:p>
            <a:pPr lvl="1"/>
            <a:r>
              <a:rPr lang="en-US" altLang="en-US" b="1" dirty="0">
                <a:latin typeface="Tahoma" panose="020B0604030504040204" pitchFamily="34" charset="0"/>
                <a:cs typeface="Tahoma" panose="020B0604030504040204" pitchFamily="34" charset="0"/>
              </a:rPr>
              <a:t>Faulty Equipment Procedures – </a:t>
            </a:r>
            <a:r>
              <a:rPr lang="en-US" altLang="en-US" dirty="0">
                <a:latin typeface="Tahoma" panose="020B0604030504040204" pitchFamily="34" charset="0"/>
                <a:cs typeface="Tahoma" panose="020B0604030504040204" pitchFamily="34" charset="0"/>
              </a:rPr>
              <a:t>Isolation procedures to follow or forms to fill out.</a:t>
            </a:r>
            <a:endParaRPr lang="en-AU" altLang="en-US" dirty="0">
              <a:latin typeface="Tahoma" panose="020B0604030504040204" pitchFamily="34" charset="0"/>
              <a:cs typeface="Tahoma" panose="020B0604030504040204" pitchFamily="34" charset="0"/>
            </a:endParaRPr>
          </a:p>
          <a:p>
            <a:pPr lvl="1"/>
            <a:endParaRPr lang="en-AU" altLang="en-US" dirty="0">
              <a:latin typeface="Tahoma" panose="020B0604030504040204" pitchFamily="34" charset="0"/>
              <a:cs typeface="Tahoma" panose="020B0604030504040204" pitchFamily="34" charset="0"/>
            </a:endParaRPr>
          </a:p>
          <a:p>
            <a:pPr lvl="1"/>
            <a:r>
              <a:rPr lang="en-US" altLang="en-US" b="1" dirty="0">
                <a:latin typeface="Tahoma" panose="020B0604030504040204" pitchFamily="34" charset="0"/>
                <a:cs typeface="Tahoma" panose="020B0604030504040204" pitchFamily="34" charset="0"/>
              </a:rPr>
              <a:t>Signage – </a:t>
            </a:r>
            <a:r>
              <a:rPr lang="en-US" altLang="en-US" dirty="0">
                <a:latin typeface="Tahoma" panose="020B0604030504040204" pitchFamily="34" charset="0"/>
                <a:cs typeface="Tahoma" panose="020B0604030504040204" pitchFamily="34" charset="0"/>
              </a:rPr>
              <a:t>Site signage tells you what equipment you need to have, or areas that are not safe to be in.</a:t>
            </a:r>
            <a:endParaRPr lang="en-AU" altLang="en-US" dirty="0">
              <a:latin typeface="Tahoma" panose="020B0604030504040204" pitchFamily="34" charset="0"/>
              <a:cs typeface="Tahoma" panose="020B0604030504040204" pitchFamily="34" charset="0"/>
            </a:endParaRPr>
          </a:p>
          <a:p>
            <a:pPr lvl="1"/>
            <a:endParaRPr lang="en-AU" altLang="en-US" dirty="0">
              <a:latin typeface="Tahoma" panose="020B0604030504040204" pitchFamily="34" charset="0"/>
              <a:cs typeface="Tahoma" panose="020B0604030504040204" pitchFamily="34" charset="0"/>
            </a:endParaRPr>
          </a:p>
          <a:p>
            <a:pPr lvl="1"/>
            <a:r>
              <a:rPr lang="en-US" altLang="en-US" b="1" dirty="0">
                <a:latin typeface="Tahoma" panose="020B0604030504040204" pitchFamily="34" charset="0"/>
                <a:cs typeface="Tahoma" panose="020B0604030504040204" pitchFamily="34" charset="0"/>
              </a:rPr>
              <a:t>Emergency Procedures – </a:t>
            </a:r>
            <a:r>
              <a:rPr lang="en-US" altLang="en-US" dirty="0">
                <a:latin typeface="Tahoma" panose="020B0604030504040204" pitchFamily="34" charset="0"/>
                <a:cs typeface="Tahoma" panose="020B0604030504040204" pitchFamily="34" charset="0"/>
              </a:rPr>
              <a:t>Instructions on what to do in emergency situations, for example if there is fire, accident or emergency where evacuation or first aid is needed.</a:t>
            </a:r>
            <a:endParaRPr lang="en-AU" altLang="en-US" dirty="0">
              <a:latin typeface="Tahoma" panose="020B0604030504040204" pitchFamily="34" charset="0"/>
              <a:cs typeface="Tahoma" panose="020B0604030504040204" pitchFamily="34" charset="0"/>
            </a:endParaRPr>
          </a:p>
          <a:p>
            <a:pPr lvl="1"/>
            <a:endParaRPr lang="en-AU" altLang="en-US" dirty="0">
              <a:latin typeface="Tahoma" panose="020B0604030504040204" pitchFamily="34" charset="0"/>
              <a:cs typeface="Tahoma" panose="020B0604030504040204" pitchFamily="34" charset="0"/>
            </a:endParaRPr>
          </a:p>
          <a:p>
            <a:pPr lvl="1"/>
            <a:r>
              <a:rPr lang="en-US" altLang="en-US" b="1" dirty="0">
                <a:latin typeface="Tahoma" panose="020B0604030504040204" pitchFamily="34" charset="0"/>
                <a:cs typeface="Tahoma" panose="020B0604030504040204" pitchFamily="34" charset="0"/>
              </a:rPr>
              <a:t>Equipment and Work Instructions – </a:t>
            </a:r>
            <a:r>
              <a:rPr lang="en-US" altLang="en-US" dirty="0">
                <a:latin typeface="Tahoma" panose="020B0604030504040204" pitchFamily="34" charset="0"/>
                <a:cs typeface="Tahoma" panose="020B0604030504040204" pitchFamily="34" charset="0"/>
              </a:rPr>
              <a:t>Details of how to operate plant and equipment and the sequence of work to be done.</a:t>
            </a:r>
          </a:p>
          <a:p>
            <a:pPr lvl="1"/>
            <a:endParaRPr lang="en-AU" altLang="en-US" dirty="0">
              <a:latin typeface="Tahoma" panose="020B0604030504040204" pitchFamily="34" charset="0"/>
              <a:cs typeface="Tahoma" panose="020B0604030504040204" pitchFamily="34" charset="0"/>
            </a:endParaRPr>
          </a:p>
          <a:p>
            <a:pPr lvl="1"/>
            <a:r>
              <a:rPr lang="en-US" altLang="en-US" b="1" dirty="0">
                <a:latin typeface="Tahoma" panose="020B0604030504040204" pitchFamily="34" charset="0"/>
                <a:cs typeface="Tahoma" panose="020B0604030504040204" pitchFamily="34" charset="0"/>
              </a:rPr>
              <a:t>Communications Instructions/ Requirements – </a:t>
            </a:r>
            <a:r>
              <a:rPr lang="en-US" altLang="en-US" dirty="0">
                <a:latin typeface="Tahoma" panose="020B0604030504040204" pitchFamily="34" charset="0"/>
                <a:cs typeface="Tahoma" panose="020B0604030504040204" pitchFamily="34" charset="0"/>
              </a:rPr>
              <a:t>Details of communications that need to be maintained during work activities such as:</a:t>
            </a:r>
            <a:endParaRPr lang="en-AU" altLang="en-US" dirty="0">
              <a:latin typeface="Tahoma" panose="020B0604030504040204" pitchFamily="34" charset="0"/>
              <a:cs typeface="Tahoma" panose="020B0604030504040204" pitchFamily="34" charset="0"/>
            </a:endParaRPr>
          </a:p>
          <a:p>
            <a:pPr lvl="2"/>
            <a:r>
              <a:rPr lang="en-US" altLang="en-US" dirty="0">
                <a:latin typeface="Tahoma" panose="020B0604030504040204" pitchFamily="34" charset="0"/>
                <a:ea typeface="ヒラギノ角ゴ Pro W3"/>
                <a:cs typeface="Tahoma" panose="020B0604030504040204" pitchFamily="34" charset="0"/>
              </a:rPr>
              <a:t>Reporting (spoken and written) progress, issues, incidents, faults and other relevant information.</a:t>
            </a:r>
            <a:endParaRPr lang="en-AU" altLang="en-US" dirty="0">
              <a:latin typeface="Tahoma" panose="020B0604030504040204" pitchFamily="34" charset="0"/>
              <a:ea typeface="ヒラギノ角ゴ Pro W3"/>
              <a:cs typeface="Tahoma" panose="020B0604030504040204" pitchFamily="34" charset="0"/>
            </a:endParaRPr>
          </a:p>
          <a:p>
            <a:pPr lvl="2"/>
            <a:r>
              <a:rPr lang="en-US" altLang="en-US" dirty="0">
                <a:latin typeface="Tahoma" panose="020B0604030504040204" pitchFamily="34" charset="0"/>
                <a:ea typeface="ヒラギノ角ゴ Pro W3"/>
                <a:cs typeface="Tahoma" panose="020B0604030504040204" pitchFamily="34" charset="0"/>
              </a:rPr>
              <a:t>Giving, receiving and confirming instructions.</a:t>
            </a:r>
            <a:endParaRPr lang="en-AU" altLang="en-US" dirty="0">
              <a:latin typeface="Tahoma" panose="020B0604030504040204" pitchFamily="34" charset="0"/>
              <a:ea typeface="ヒラギノ角ゴ Pro W3"/>
              <a:cs typeface="Tahoma" panose="020B0604030504040204" pitchFamily="34" charset="0"/>
            </a:endParaRPr>
          </a:p>
          <a:p>
            <a:pPr lvl="2"/>
            <a:r>
              <a:rPr lang="en-US" altLang="en-US" dirty="0">
                <a:latin typeface="Tahoma" panose="020B0604030504040204" pitchFamily="34" charset="0"/>
                <a:ea typeface="ヒラギノ角ゴ Pro W3"/>
                <a:cs typeface="Tahoma" panose="020B0604030504040204" pitchFamily="34" charset="0"/>
              </a:rPr>
              <a:t>Filling out forms.</a:t>
            </a:r>
            <a:endParaRPr lang="en-AU" altLang="en-US" dirty="0">
              <a:latin typeface="Tahoma" panose="020B0604030504040204" pitchFamily="34" charset="0"/>
              <a:ea typeface="ヒラギノ角ゴ Pro W3"/>
              <a:cs typeface="Tahoma" panose="020B0604030504040204" pitchFamily="34" charset="0"/>
            </a:endParaRPr>
          </a:p>
          <a:p>
            <a:pPr lvl="2"/>
            <a:r>
              <a:rPr lang="en-US" altLang="en-US" dirty="0">
                <a:latin typeface="Tahoma" panose="020B0604030504040204" pitchFamily="34" charset="0"/>
                <a:ea typeface="ヒラギノ角ゴ Pro W3"/>
                <a:cs typeface="Tahoma" panose="020B0604030504040204" pitchFamily="34" charset="0"/>
              </a:rPr>
              <a:t>Warning other workers about hazards or dangers.</a:t>
            </a:r>
            <a:endParaRPr lang="en-AU" altLang="en-US" dirty="0">
              <a:latin typeface="Tahoma" panose="020B0604030504040204" pitchFamily="34" charset="0"/>
              <a:ea typeface="ヒラギノ角ゴ Pro W3"/>
              <a:cs typeface="Tahoma" panose="020B0604030504040204" pitchFamily="34" charset="0"/>
            </a:endParaRPr>
          </a:p>
          <a:p>
            <a:pPr lvl="2"/>
            <a:r>
              <a:rPr lang="en-US" altLang="en-US" dirty="0">
                <a:latin typeface="Tahoma" panose="020B0604030504040204" pitchFamily="34" charset="0"/>
                <a:ea typeface="ヒラギノ角ゴ Pro W3"/>
                <a:cs typeface="Tahoma" panose="020B0604030504040204" pitchFamily="34" charset="0"/>
              </a:rPr>
              <a:t>Signing off on permits or work instructions.</a:t>
            </a:r>
            <a:endParaRPr lang="en-AU" altLang="en-US" dirty="0">
              <a:latin typeface="Tahoma" panose="020B0604030504040204" pitchFamily="34" charset="0"/>
              <a:ea typeface="ヒラギノ角ゴ Pro W3"/>
              <a:cs typeface="Tahoma" panose="020B060403050404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721303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2BE445B-2F56-44EC-9372-E413E55A699B}" type="slidenum">
              <a:rPr lang="en-AU" altLang="en-US" sz="1200"/>
              <a:pPr algn="r"/>
              <a:t>11</a:t>
            </a:fld>
            <a:endParaRPr lang="en-AU"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Each workplace will have communications safety procedures to be followed in the case of an emergency.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r>
              <a:rPr lang="en-US" altLang="en-US">
                <a:latin typeface="Tahoma" panose="020B0604030504040204" pitchFamily="34" charset="0"/>
                <a:cs typeface="Tahoma" panose="020B0604030504040204" pitchFamily="34" charset="0"/>
              </a:rPr>
              <a:t>Emergency communication procedures may include:</a:t>
            </a:r>
            <a:endParaRPr lang="en-AU" altLang="en-US">
              <a:latin typeface="Tahoma" panose="020B0604030504040204" pitchFamily="34" charset="0"/>
              <a:cs typeface="Tahoma" panose="020B0604030504040204" pitchFamily="34" charset="0"/>
            </a:endParaRPr>
          </a:p>
          <a:p>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Written emergency procedures and policies.</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The reporting of incidents or emergencies to relevant personnel.</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Warning procedures including sirens and announcements.</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Maintaining communication and keeping people up-to-date.</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Communicating with emergency services (e.g. fire service).</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Communicating with other relevant agencies (e.g. electrical power service).</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 </a:t>
            </a:r>
            <a:endParaRPr lang="en-AU" altLang="en-US">
              <a:latin typeface="Tahoma" panose="020B0604030504040204" pitchFamily="34" charset="0"/>
              <a:cs typeface="Tahoma" panose="020B0604030504040204" pitchFamily="34" charset="0"/>
            </a:endParaRPr>
          </a:p>
          <a:p>
            <a:pPr lvl="1"/>
            <a:r>
              <a:rPr lang="en-US" altLang="en-US">
                <a:latin typeface="Tahoma" panose="020B0604030504040204" pitchFamily="34" charset="0"/>
                <a:cs typeface="Tahoma" panose="020B0604030504040204" pitchFamily="34" charset="0"/>
              </a:rPr>
              <a:t>Writing of reports and records.</a:t>
            </a:r>
            <a:endParaRPr lang="en-AU" altLang="en-US">
              <a:latin typeface="Tahoma" panose="020B0604030504040204" pitchFamily="34" charset="0"/>
              <a:cs typeface="Tahoma" panose="020B060403050404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6430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E4DFD10-9728-4981-9F9F-C6C167D6713B}" type="datetimeFigureOut">
              <a:rPr lang="en-AU" smtClean="0"/>
              <a:t>9/02/2017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6ACD64-0C8D-41BB-84DB-83FF790BA345}" type="slidenum">
              <a:rPr lang="en-AU" smtClean="0"/>
              <a:t>‹#›</a:t>
            </a:fld>
            <a:endParaRPr lang="en-AU"/>
          </a:p>
        </p:txBody>
      </p:sp>
    </p:spTree>
    <p:extLst>
      <p:ext uri="{BB962C8B-B14F-4D97-AF65-F5344CB8AC3E}">
        <p14:creationId xmlns:p14="http://schemas.microsoft.com/office/powerpoint/2010/main" val="206425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E4DFD10-9728-4981-9F9F-C6C167D6713B}" type="datetimeFigureOut">
              <a:rPr lang="en-AU" smtClean="0"/>
              <a:t>9/02/2017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6ACD64-0C8D-41BB-84DB-83FF790BA345}" type="slidenum">
              <a:rPr lang="en-AU" smtClean="0"/>
              <a:t>‹#›</a:t>
            </a:fld>
            <a:endParaRPr lang="en-AU"/>
          </a:p>
        </p:txBody>
      </p:sp>
    </p:spTree>
    <p:extLst>
      <p:ext uri="{BB962C8B-B14F-4D97-AF65-F5344CB8AC3E}">
        <p14:creationId xmlns:p14="http://schemas.microsoft.com/office/powerpoint/2010/main" val="50260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E4DFD10-9728-4981-9F9F-C6C167D6713B}" type="datetimeFigureOut">
              <a:rPr lang="en-AU" smtClean="0"/>
              <a:t>9/02/2017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6ACD64-0C8D-41BB-84DB-83FF790BA345}" type="slidenum">
              <a:rPr lang="en-AU" smtClean="0"/>
              <a:t>‹#›</a:t>
            </a:fld>
            <a:endParaRPr lang="en-AU"/>
          </a:p>
        </p:txBody>
      </p:sp>
    </p:spTree>
    <p:extLst>
      <p:ext uri="{BB962C8B-B14F-4D97-AF65-F5344CB8AC3E}">
        <p14:creationId xmlns:p14="http://schemas.microsoft.com/office/powerpoint/2010/main" val="2676687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8" name="Date Placeholder 7"/>
          <p:cNvSpPr>
            <a:spLocks noGrp="1"/>
          </p:cNvSpPr>
          <p:nvPr>
            <p:ph type="dt" sz="half" idx="10"/>
          </p:nvPr>
        </p:nvSpPr>
        <p:spPr/>
        <p:txBody>
          <a:bodyPr/>
          <a:lstStyle/>
          <a:p>
            <a:fld id="{5C14FD69-4A85-4715-A222-ABB225B63BC6}" type="datetimeFigureOut">
              <a:rPr lang="en-US" smtClean="0"/>
              <a:pPr/>
              <a:t>2/9/2017</a:t>
            </a:fld>
            <a:endParaRPr lang="en-US" dirty="0"/>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11" name="Footer Placeholder 10"/>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76922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E4DFD10-9728-4981-9F9F-C6C167D6713B}" type="datetimeFigureOut">
              <a:rPr lang="en-AU" smtClean="0"/>
              <a:t>9/02/2017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6ACD64-0C8D-41BB-84DB-83FF790BA345}" type="slidenum">
              <a:rPr lang="en-AU" smtClean="0"/>
              <a:t>‹#›</a:t>
            </a:fld>
            <a:endParaRPr lang="en-AU"/>
          </a:p>
        </p:txBody>
      </p:sp>
    </p:spTree>
    <p:extLst>
      <p:ext uri="{BB962C8B-B14F-4D97-AF65-F5344CB8AC3E}">
        <p14:creationId xmlns:p14="http://schemas.microsoft.com/office/powerpoint/2010/main" val="3670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4DFD10-9728-4981-9F9F-C6C167D6713B}" type="datetimeFigureOut">
              <a:rPr lang="en-AU" smtClean="0"/>
              <a:t>9/02/2017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6ACD64-0C8D-41BB-84DB-83FF790BA345}" type="slidenum">
              <a:rPr lang="en-AU" smtClean="0"/>
              <a:t>‹#›</a:t>
            </a:fld>
            <a:endParaRPr lang="en-AU"/>
          </a:p>
        </p:txBody>
      </p:sp>
    </p:spTree>
    <p:extLst>
      <p:ext uri="{BB962C8B-B14F-4D97-AF65-F5344CB8AC3E}">
        <p14:creationId xmlns:p14="http://schemas.microsoft.com/office/powerpoint/2010/main" val="345518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E4DFD10-9728-4981-9F9F-C6C167D6713B}" type="datetimeFigureOut">
              <a:rPr lang="en-AU" smtClean="0"/>
              <a:t>9/02/2017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6ACD64-0C8D-41BB-84DB-83FF790BA345}" type="slidenum">
              <a:rPr lang="en-AU" smtClean="0"/>
              <a:t>‹#›</a:t>
            </a:fld>
            <a:endParaRPr lang="en-AU"/>
          </a:p>
        </p:txBody>
      </p:sp>
    </p:spTree>
    <p:extLst>
      <p:ext uri="{BB962C8B-B14F-4D97-AF65-F5344CB8AC3E}">
        <p14:creationId xmlns:p14="http://schemas.microsoft.com/office/powerpoint/2010/main" val="285815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E4DFD10-9728-4981-9F9F-C6C167D6713B}" type="datetimeFigureOut">
              <a:rPr lang="en-AU" smtClean="0"/>
              <a:t>9/02/2017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D6ACD64-0C8D-41BB-84DB-83FF790BA345}" type="slidenum">
              <a:rPr lang="en-AU" smtClean="0"/>
              <a:t>‹#›</a:t>
            </a:fld>
            <a:endParaRPr lang="en-AU"/>
          </a:p>
        </p:txBody>
      </p:sp>
    </p:spTree>
    <p:extLst>
      <p:ext uri="{BB962C8B-B14F-4D97-AF65-F5344CB8AC3E}">
        <p14:creationId xmlns:p14="http://schemas.microsoft.com/office/powerpoint/2010/main" val="2448776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E4DFD10-9728-4981-9F9F-C6C167D6713B}" type="datetimeFigureOut">
              <a:rPr lang="en-AU" smtClean="0"/>
              <a:t>9/02/2017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6ACD64-0C8D-41BB-84DB-83FF790BA345}" type="slidenum">
              <a:rPr lang="en-AU" smtClean="0"/>
              <a:t>‹#›</a:t>
            </a:fld>
            <a:endParaRPr lang="en-AU"/>
          </a:p>
        </p:txBody>
      </p:sp>
    </p:spTree>
    <p:extLst>
      <p:ext uri="{BB962C8B-B14F-4D97-AF65-F5344CB8AC3E}">
        <p14:creationId xmlns:p14="http://schemas.microsoft.com/office/powerpoint/2010/main" val="164989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DFD10-9728-4981-9F9F-C6C167D6713B}" type="datetimeFigureOut">
              <a:rPr lang="en-AU" smtClean="0"/>
              <a:t>9/02/2017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D6ACD64-0C8D-41BB-84DB-83FF790BA345}" type="slidenum">
              <a:rPr lang="en-AU" smtClean="0"/>
              <a:t>‹#›</a:t>
            </a:fld>
            <a:endParaRPr lang="en-AU"/>
          </a:p>
        </p:txBody>
      </p:sp>
    </p:spTree>
    <p:extLst>
      <p:ext uri="{BB962C8B-B14F-4D97-AF65-F5344CB8AC3E}">
        <p14:creationId xmlns:p14="http://schemas.microsoft.com/office/powerpoint/2010/main" val="118217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4DFD10-9728-4981-9F9F-C6C167D6713B}" type="datetimeFigureOut">
              <a:rPr lang="en-AU" smtClean="0"/>
              <a:t>9/02/2017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6ACD64-0C8D-41BB-84DB-83FF790BA345}" type="slidenum">
              <a:rPr lang="en-AU" smtClean="0"/>
              <a:t>‹#›</a:t>
            </a:fld>
            <a:endParaRPr lang="en-AU"/>
          </a:p>
        </p:txBody>
      </p:sp>
    </p:spTree>
    <p:extLst>
      <p:ext uri="{BB962C8B-B14F-4D97-AF65-F5344CB8AC3E}">
        <p14:creationId xmlns:p14="http://schemas.microsoft.com/office/powerpoint/2010/main" val="340421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4DFD10-9728-4981-9F9F-C6C167D6713B}" type="datetimeFigureOut">
              <a:rPr lang="en-AU" smtClean="0"/>
              <a:t>9/02/2017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6ACD64-0C8D-41BB-84DB-83FF790BA345}" type="slidenum">
              <a:rPr lang="en-AU" smtClean="0"/>
              <a:t>‹#›</a:t>
            </a:fld>
            <a:endParaRPr lang="en-AU"/>
          </a:p>
        </p:txBody>
      </p:sp>
    </p:spTree>
    <p:extLst>
      <p:ext uri="{BB962C8B-B14F-4D97-AF65-F5344CB8AC3E}">
        <p14:creationId xmlns:p14="http://schemas.microsoft.com/office/powerpoint/2010/main" val="288213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DFD10-9728-4981-9F9F-C6C167D6713B}" type="datetimeFigureOut">
              <a:rPr lang="en-AU" smtClean="0"/>
              <a:t>9/02/2017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ACD64-0C8D-41BB-84DB-83FF790BA345}" type="slidenum">
              <a:rPr lang="en-AU" smtClean="0"/>
              <a:t>‹#›</a:t>
            </a:fld>
            <a:endParaRPr lang="en-AU"/>
          </a:p>
        </p:txBody>
      </p:sp>
    </p:spTree>
    <p:extLst>
      <p:ext uri="{BB962C8B-B14F-4D97-AF65-F5344CB8AC3E}">
        <p14:creationId xmlns:p14="http://schemas.microsoft.com/office/powerpoint/2010/main" val="107821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hyperlink" Target="http://www.usi.gov.au/" TargetMode="External"/><Relationship Id="rId2" Type="http://schemas.openxmlformats.org/officeDocument/2006/relationships/hyperlink" Target="http://www.blendedlearning.edu.au/home/policies-form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26" y="220826"/>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1132376" y="1728025"/>
            <a:ext cx="10549551" cy="177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2800" b="1" dirty="0">
                <a:latin typeface="Verdana" panose="020B0604030504040204" pitchFamily="34" charset="0"/>
              </a:rPr>
              <a:t>Event Traffic Controller Course</a:t>
            </a:r>
          </a:p>
          <a:p>
            <a:pPr algn="ctr">
              <a:spcBef>
                <a:spcPct val="0"/>
              </a:spcBef>
              <a:buFontTx/>
              <a:buNone/>
            </a:pPr>
            <a:endParaRPr lang="en-AU" altLang="en-US" sz="2800" b="1" dirty="0">
              <a:latin typeface="Verdana" panose="020B0604030504040204" pitchFamily="34" charset="0"/>
            </a:endParaRPr>
          </a:p>
          <a:p>
            <a:pPr>
              <a:spcBef>
                <a:spcPct val="0"/>
              </a:spcBef>
              <a:buNone/>
            </a:pPr>
            <a:endParaRPr lang="en-AU" sz="2000" b="1" dirty="0">
              <a:latin typeface="Verdana" panose="020B0604030504040204" pitchFamily="34" charset="0"/>
              <a:ea typeface="Verdana" panose="020B0604030504040204" pitchFamily="34" charset="0"/>
              <a:cs typeface="Verdana" panose="020B0604030504040204" pitchFamily="34" charset="0"/>
            </a:endParaRPr>
          </a:p>
          <a:p>
            <a:pPr>
              <a:buNone/>
            </a:pPr>
            <a:endParaRPr lang="en-AU" altLang="en-US" sz="2800" b="1" dirty="0">
              <a:latin typeface="Verdana" panose="020B0604030504040204" pitchFamily="34" charset="0"/>
            </a:endParaRPr>
          </a:p>
        </p:txBody>
      </p:sp>
      <p:pic>
        <p:nvPicPr>
          <p:cNvPr id="241666" name="Picture 2" descr="Image result for construction site traffic manag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864" y="3301701"/>
            <a:ext cx="4683967" cy="2931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040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32" y="237931"/>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p:cNvSpPr txBox="1">
            <a:spLocks noChangeArrowheads="1"/>
          </p:cNvSpPr>
          <p:nvPr/>
        </p:nvSpPr>
        <p:spPr bwMode="auto">
          <a:xfrm>
            <a:off x="2082801" y="1763714"/>
            <a:ext cx="816927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dirty="0">
                <a:latin typeface="Verdana" panose="020B0604030504040204" pitchFamily="34" charset="0"/>
              </a:rPr>
              <a:t>Operations Documentation</a:t>
            </a:r>
          </a:p>
          <a:p>
            <a:pPr algn="ctr">
              <a:spcBef>
                <a:spcPct val="0"/>
              </a:spcBef>
              <a:buFontTx/>
              <a:buNone/>
            </a:pPr>
            <a:endParaRPr lang="en-AU" altLang="en-US" sz="3000" b="1" dirty="0">
              <a:latin typeface="Verdana" panose="020B0604030504040204" pitchFamily="34" charset="0"/>
            </a:endParaRPr>
          </a:p>
          <a:p>
            <a:pPr marL="342900" indent="-342900">
              <a:spcBef>
                <a:spcPct val="0"/>
              </a:spcBef>
              <a:buClr>
                <a:schemeClr val="accent1"/>
              </a:buClr>
              <a:buFont typeface="Wingdings" panose="05000000000000000000" pitchFamily="2" charset="2"/>
              <a:buChar char="Ø"/>
            </a:pPr>
            <a:r>
              <a:rPr lang="en-AU" altLang="en-US" sz="2000" dirty="0">
                <a:latin typeface="Verdana" panose="020B0604030504040204" pitchFamily="34" charset="0"/>
              </a:rPr>
              <a:t>Temporary Traffic Management Plan (TTMP)–ACT</a:t>
            </a:r>
          </a:p>
          <a:p>
            <a:pPr marL="342900" indent="-342900">
              <a:spcBef>
                <a:spcPct val="0"/>
              </a:spcBef>
              <a:buClr>
                <a:schemeClr val="accent1"/>
              </a:buClr>
              <a:buFont typeface="Wingdings" panose="05000000000000000000" pitchFamily="2" charset="2"/>
              <a:buChar char="Ø"/>
            </a:pPr>
            <a:r>
              <a:rPr lang="en-AU" altLang="en-US" sz="2000" dirty="0">
                <a:latin typeface="Verdana" panose="020B0604030504040204" pitchFamily="34" charset="0"/>
              </a:rPr>
              <a:t>Traffic Control Plan (TCP) – NSW</a:t>
            </a:r>
            <a:br>
              <a:rPr lang="en-AU" altLang="en-US" sz="2000" dirty="0">
                <a:latin typeface="Verdana" panose="020B0604030504040204" pitchFamily="34" charset="0"/>
              </a:rPr>
            </a:br>
            <a:r>
              <a:rPr lang="en-AU" altLang="en-US" sz="2000" i="1" dirty="0">
                <a:latin typeface="Verdana" panose="020B0604030504040204" pitchFamily="34" charset="0"/>
              </a:rPr>
              <a:t>Traffic Guidance Scheme (TGS) referred to nationally in the near future</a:t>
            </a:r>
          </a:p>
          <a:p>
            <a:pPr marL="342900" indent="-342900">
              <a:spcBef>
                <a:spcPct val="0"/>
              </a:spcBef>
              <a:buClr>
                <a:schemeClr val="accent1"/>
              </a:buClr>
              <a:buFont typeface="Wingdings" panose="05000000000000000000" pitchFamily="2" charset="2"/>
              <a:buChar char="Ø"/>
            </a:pPr>
            <a:r>
              <a:rPr lang="en-AU" altLang="en-US" sz="2000" dirty="0">
                <a:latin typeface="Verdana" panose="020B0604030504040204" pitchFamily="34" charset="0"/>
              </a:rPr>
              <a:t>WHS plans</a:t>
            </a:r>
          </a:p>
          <a:p>
            <a:pPr marL="342900" indent="-342900">
              <a:spcBef>
                <a:spcPct val="0"/>
              </a:spcBef>
              <a:buClr>
                <a:schemeClr val="accent1"/>
              </a:buClr>
              <a:buFont typeface="Wingdings" panose="05000000000000000000" pitchFamily="2" charset="2"/>
              <a:buChar char="Ø"/>
            </a:pPr>
            <a:r>
              <a:rPr lang="en-AU" altLang="en-US" sz="2000" dirty="0">
                <a:latin typeface="Verdana" panose="020B0604030504040204" pitchFamily="34" charset="0"/>
              </a:rPr>
              <a:t>Communication plan</a:t>
            </a:r>
          </a:p>
          <a:p>
            <a:pPr marL="342900" indent="-342900">
              <a:spcBef>
                <a:spcPct val="0"/>
              </a:spcBef>
              <a:buClr>
                <a:schemeClr val="accent1"/>
              </a:buClr>
              <a:buFont typeface="Wingdings" panose="05000000000000000000" pitchFamily="2" charset="2"/>
              <a:buChar char="Ø"/>
            </a:pPr>
            <a:r>
              <a:rPr lang="en-AU" altLang="en-US" sz="2000" dirty="0">
                <a:latin typeface="Verdana" panose="020B0604030504040204" pitchFamily="34" charset="0"/>
              </a:rPr>
              <a:t>Emergency procedures</a:t>
            </a:r>
          </a:p>
          <a:p>
            <a:pPr marL="342900" indent="-342900">
              <a:spcBef>
                <a:spcPct val="0"/>
              </a:spcBef>
              <a:buClr>
                <a:schemeClr val="accent1"/>
              </a:buClr>
              <a:buFont typeface="Wingdings" panose="05000000000000000000" pitchFamily="2" charset="2"/>
              <a:buChar char="Ø"/>
            </a:pPr>
            <a:r>
              <a:rPr lang="en-AU" altLang="en-US" sz="2000" dirty="0">
                <a:latin typeface="Verdana" panose="020B0604030504040204" pitchFamily="34" charset="0"/>
              </a:rPr>
              <a:t>Fault procedures</a:t>
            </a:r>
          </a:p>
          <a:p>
            <a:pPr marL="342900" indent="-342900">
              <a:spcBef>
                <a:spcPct val="0"/>
              </a:spcBef>
              <a:buClr>
                <a:schemeClr val="accent1"/>
              </a:buClr>
              <a:buFont typeface="Wingdings" panose="05000000000000000000" pitchFamily="2" charset="2"/>
              <a:buChar char="Ø"/>
            </a:pPr>
            <a:r>
              <a:rPr lang="en-AU" altLang="en-US" sz="2000" dirty="0">
                <a:latin typeface="Verdana" panose="020B0604030504040204" pitchFamily="34" charset="0"/>
              </a:rPr>
              <a:t>Hazard details</a:t>
            </a:r>
          </a:p>
          <a:p>
            <a:pPr marL="342900" indent="-342900">
              <a:spcBef>
                <a:spcPct val="0"/>
              </a:spcBef>
              <a:buClr>
                <a:schemeClr val="accent1"/>
              </a:buClr>
              <a:buFont typeface="Wingdings" panose="05000000000000000000" pitchFamily="2" charset="2"/>
              <a:buChar char="Ø"/>
            </a:pPr>
            <a:endParaRPr lang="en-AU" altLang="en-US" sz="2000" dirty="0">
              <a:latin typeface="Verdana" panose="020B0604030504040204" pitchFamily="34" charset="0"/>
            </a:endParaRPr>
          </a:p>
          <a:p>
            <a:pPr>
              <a:spcBef>
                <a:spcPct val="0"/>
              </a:spcBef>
              <a:buClr>
                <a:schemeClr val="accent1"/>
              </a:buClr>
              <a:buNone/>
            </a:pPr>
            <a:r>
              <a:rPr lang="en-AU" altLang="en-US" sz="2000" dirty="0">
                <a:latin typeface="Verdana" panose="020B0604030504040204" pitchFamily="34" charset="0"/>
              </a:rPr>
              <a:t>Following these Operations Documents allows you to meet the minimum WHS and Legislative requirements associated with the delivery of an event</a:t>
            </a:r>
          </a:p>
        </p:txBody>
      </p:sp>
    </p:spTree>
    <p:extLst>
      <p:ext uri="{BB962C8B-B14F-4D97-AF65-F5344CB8AC3E}">
        <p14:creationId xmlns:p14="http://schemas.microsoft.com/office/powerpoint/2010/main" val="3867956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35" y="154642"/>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1876426" y="1657350"/>
            <a:ext cx="8169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Emergency Procedures</a:t>
            </a:r>
          </a:p>
        </p:txBody>
      </p:sp>
      <p:sp>
        <p:nvSpPr>
          <p:cNvPr id="4" name="TextBox 3"/>
          <p:cNvSpPr txBox="1"/>
          <p:nvPr/>
        </p:nvSpPr>
        <p:spPr>
          <a:xfrm>
            <a:off x="2209801" y="2405064"/>
            <a:ext cx="8207375" cy="4401205"/>
          </a:xfrm>
          <a:prstGeom prst="rect">
            <a:avLst/>
          </a:prstGeom>
          <a:noFill/>
        </p:spPr>
        <p:txBody>
          <a:bodyPr>
            <a:spAutoFit/>
          </a:bodyPr>
          <a:lstStyle/>
          <a:p>
            <a:pPr>
              <a:defRPr/>
            </a:pPr>
            <a:r>
              <a:rPr lang="en-AU" sz="2000" dirty="0">
                <a:latin typeface="Verdana" panose="020B0604030504040204" pitchFamily="34" charset="0"/>
                <a:ea typeface="Verdana" panose="020B0604030504040204" pitchFamily="34" charset="0"/>
                <a:cs typeface="Verdana" panose="020B0604030504040204" pitchFamily="34" charset="0"/>
              </a:rPr>
              <a:t>Emergency communication procedures:</a:t>
            </a:r>
          </a:p>
          <a:p>
            <a:pP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Written emergency procedures and policies.</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Reporting of incidents or emergencies.</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Maintaining communication and keeping people up-to-date.</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Communicating with emergency services.</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Writing of reports and records.</a:t>
            </a:r>
          </a:p>
          <a:p>
            <a:pPr marL="342900" indent="-342900">
              <a:buClr>
                <a:srgbClr val="0070C0"/>
              </a:buClr>
              <a:buFont typeface="Wingdings" panose="05000000000000000000" pitchFamily="2" charset="2"/>
              <a:buChar char="Ø"/>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buClr>
                <a:srgbClr val="0070C0"/>
              </a:buClr>
              <a:defRPr/>
            </a:pPr>
            <a:r>
              <a:rPr lang="en-AU" sz="2000" dirty="0">
                <a:latin typeface="Verdana" panose="020B0604030504040204" pitchFamily="34" charset="0"/>
                <a:ea typeface="Verdana" panose="020B0604030504040204" pitchFamily="34" charset="0"/>
                <a:cs typeface="Verdana" panose="020B0604030504040204" pitchFamily="34" charset="0"/>
              </a:rPr>
              <a:t>If you are not sure where these documents can</a:t>
            </a:r>
          </a:p>
          <a:p>
            <a:pPr>
              <a:buClr>
                <a:srgbClr val="0070C0"/>
              </a:buClr>
              <a:defRPr/>
            </a:pPr>
            <a:r>
              <a:rPr lang="en-AU" sz="2000" dirty="0">
                <a:latin typeface="Verdana" panose="020B0604030504040204" pitchFamily="34" charset="0"/>
                <a:ea typeface="Verdana" panose="020B0604030504040204" pitchFamily="34" charset="0"/>
                <a:cs typeface="Verdana" panose="020B0604030504040204" pitchFamily="34" charset="0"/>
              </a:rPr>
              <a:t>Be accessed contact the Event Coordinator or </a:t>
            </a:r>
          </a:p>
          <a:p>
            <a:pPr>
              <a:buClr>
                <a:srgbClr val="0070C0"/>
              </a:buClr>
              <a:defRPr/>
            </a:pPr>
            <a:r>
              <a:rPr lang="en-AU" sz="2000" dirty="0">
                <a:latin typeface="Verdana" panose="020B0604030504040204" pitchFamily="34" charset="0"/>
                <a:ea typeface="Verdana" panose="020B0604030504040204" pitchFamily="34" charset="0"/>
                <a:cs typeface="Verdana" panose="020B0604030504040204" pitchFamily="34" charset="0"/>
              </a:rPr>
              <a:t>Race Director</a:t>
            </a:r>
          </a:p>
          <a:p>
            <a:pPr marL="342900" indent="-342900">
              <a:buClr>
                <a:srgbClr val="0070C0"/>
              </a:buClr>
              <a:buFont typeface="Wingdings" panose="05000000000000000000" pitchFamily="2" charset="2"/>
              <a:buChar char="Ø"/>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defRPr/>
            </a:pPr>
            <a:endParaRPr lang="en-AU" sz="2000" b="1" dirty="0">
              <a:latin typeface="Verdana" panose="020B0604030504040204" pitchFamily="34" charset="0"/>
              <a:ea typeface="Verdana" panose="020B0604030504040204" pitchFamily="34" charset="0"/>
              <a:cs typeface="Verdana" panose="020B0604030504040204" pitchFamily="34" charset="0"/>
            </a:endParaRPr>
          </a:p>
        </p:txBody>
      </p:sp>
      <p:pic>
        <p:nvPicPr>
          <p:cNvPr id="22533" name="Picture 4" descr="Generic emergency procedure folder plan"/>
          <p:cNvPicPr>
            <a:picLocks noChangeAspect="1" noChangeArrowheads="1"/>
          </p:cNvPicPr>
          <p:nvPr/>
        </p:nvPicPr>
        <p:blipFill>
          <a:blip r:embed="rId4">
            <a:extLst>
              <a:ext uri="{28A0092B-C50C-407E-A947-70E740481C1C}">
                <a14:useLocalDpi xmlns:a14="http://schemas.microsoft.com/office/drawing/2010/main" val="0"/>
              </a:ext>
            </a:extLst>
          </a:blip>
          <a:srcRect l="6526" t="1022" r="10547" b="2998"/>
          <a:stretch>
            <a:fillRect/>
          </a:stretch>
        </p:blipFill>
        <p:spPr bwMode="auto">
          <a:xfrm>
            <a:off x="8591551" y="4481514"/>
            <a:ext cx="18637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44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32" y="172618"/>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2"/>
          <p:cNvSpPr txBox="1">
            <a:spLocks noChangeArrowheads="1"/>
          </p:cNvSpPr>
          <p:nvPr/>
        </p:nvSpPr>
        <p:spPr bwMode="auto">
          <a:xfrm>
            <a:off x="1774826" y="1595438"/>
            <a:ext cx="8169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Choose the Right Way to Communicate</a:t>
            </a:r>
          </a:p>
        </p:txBody>
      </p:sp>
      <p:sp>
        <p:nvSpPr>
          <p:cNvPr id="4" name="TextBox 3"/>
          <p:cNvSpPr txBox="1"/>
          <p:nvPr/>
        </p:nvSpPr>
        <p:spPr>
          <a:xfrm>
            <a:off x="2247901" y="3055939"/>
            <a:ext cx="8207375" cy="2862322"/>
          </a:xfrm>
          <a:prstGeom prst="rect">
            <a:avLst/>
          </a:prstGeom>
          <a:noFill/>
        </p:spPr>
        <p:txBody>
          <a:bodyPr>
            <a:spAutoFit/>
          </a:bodyPr>
          <a:lstStyle/>
          <a:p>
            <a:pPr>
              <a:defRPr/>
            </a:pPr>
            <a:r>
              <a:rPr lang="en-AU" sz="2000" dirty="0">
                <a:latin typeface="Verdana" panose="020B0604030504040204" pitchFamily="34" charset="0"/>
                <a:ea typeface="Verdana" panose="020B0604030504040204" pitchFamily="34" charset="0"/>
                <a:cs typeface="Verdana" panose="020B0604030504040204" pitchFamily="34" charset="0"/>
              </a:rPr>
              <a:t>Communication methods may include:</a:t>
            </a:r>
          </a:p>
          <a:p>
            <a:pP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Talking via radios or telephone.</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Signalling using lights, flags and signs.</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Electronic communication.</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Written communication.</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Face-to-face conversations and discussions.</a:t>
            </a:r>
          </a:p>
          <a:p>
            <a:pPr marL="342900" indent="-342900">
              <a:buFont typeface="Wingdings" panose="05000000000000000000" pitchFamily="2" charset="2"/>
              <a:buChar char="Ø"/>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defRPr/>
            </a:pPr>
            <a:endParaRPr lang="en-AU" sz="2000" b="1" dirty="0">
              <a:latin typeface="Verdana" panose="020B0604030504040204" pitchFamily="34" charset="0"/>
              <a:ea typeface="Verdana" panose="020B0604030504040204" pitchFamily="34" charset="0"/>
              <a:cs typeface="Verdana" panose="020B0604030504040204" pitchFamily="34" charset="0"/>
            </a:endParaRPr>
          </a:p>
        </p:txBody>
      </p:sp>
      <p:pic>
        <p:nvPicPr>
          <p:cNvPr id="45061" name="Picture 4" descr="Worker supervisor radio communication ppe blue hard hat 12005592_xxl"/>
          <p:cNvPicPr>
            <a:picLocks noChangeAspect="1" noChangeArrowheads="1"/>
          </p:cNvPicPr>
          <p:nvPr/>
        </p:nvPicPr>
        <p:blipFill>
          <a:blip r:embed="rId4">
            <a:extLst>
              <a:ext uri="{28A0092B-C50C-407E-A947-70E740481C1C}">
                <a14:useLocalDpi xmlns:a14="http://schemas.microsoft.com/office/drawing/2010/main" val="0"/>
              </a:ext>
            </a:extLst>
          </a:blip>
          <a:srcRect l="40" t="11549" r="-40"/>
          <a:stretch>
            <a:fillRect/>
          </a:stretch>
        </p:blipFill>
        <p:spPr bwMode="auto">
          <a:xfrm>
            <a:off x="8836026" y="4486275"/>
            <a:ext cx="16287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719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82" y="233362"/>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2"/>
          <p:cNvSpPr txBox="1">
            <a:spLocks noChangeArrowheads="1"/>
          </p:cNvSpPr>
          <p:nvPr/>
        </p:nvSpPr>
        <p:spPr bwMode="auto">
          <a:xfrm>
            <a:off x="1774826" y="1504950"/>
            <a:ext cx="8169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Choose the Right Way to Communicate</a:t>
            </a:r>
          </a:p>
        </p:txBody>
      </p:sp>
      <p:sp>
        <p:nvSpPr>
          <p:cNvPr id="4" name="TextBox 3"/>
          <p:cNvSpPr txBox="1"/>
          <p:nvPr/>
        </p:nvSpPr>
        <p:spPr>
          <a:xfrm>
            <a:off x="2063751" y="2924175"/>
            <a:ext cx="8207375" cy="3785652"/>
          </a:xfrm>
          <a:prstGeom prst="rect">
            <a:avLst/>
          </a:prstGeom>
          <a:noFill/>
        </p:spPr>
        <p:txBody>
          <a:bodyPr>
            <a:spAutoFit/>
          </a:bodyPr>
          <a:lstStyle/>
          <a:p>
            <a:pPr>
              <a:defRPr/>
            </a:pPr>
            <a:r>
              <a:rPr lang="en-AU" sz="2000" dirty="0">
                <a:latin typeface="Verdana" panose="020B0604030504040204" pitchFamily="34" charset="0"/>
                <a:ea typeface="Verdana" panose="020B0604030504040204" pitchFamily="34" charset="0"/>
                <a:cs typeface="Verdana" panose="020B0604030504040204" pitchFamily="34" charset="0"/>
              </a:rPr>
              <a:t>To establish and maintain effective communication with other personnel make sure you:</a:t>
            </a:r>
          </a:p>
          <a:p>
            <a:pP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Use communication equipment properly.</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Fill out forms or reports properly.</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Speak clearly and use plain English.</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Check that the person you are communicating with understands what you are saying and has received the message in full. This can be done by paraphrasing and asking questions to seek clarification</a:t>
            </a:r>
          </a:p>
          <a:p>
            <a:pPr marL="342900" indent="-342900">
              <a:buFont typeface="Wingdings" panose="05000000000000000000" pitchFamily="2" charset="2"/>
              <a:buChar char="Ø"/>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defRPr/>
            </a:pPr>
            <a:endParaRPr lang="en-AU"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9828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7" y="243683"/>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2"/>
          <p:cNvSpPr txBox="1">
            <a:spLocks noChangeArrowheads="1"/>
          </p:cNvSpPr>
          <p:nvPr/>
        </p:nvSpPr>
        <p:spPr bwMode="auto">
          <a:xfrm>
            <a:off x="1927226" y="1773239"/>
            <a:ext cx="8169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dirty="0">
                <a:latin typeface="Verdana" panose="020B0604030504040204" pitchFamily="34" charset="0"/>
              </a:rPr>
              <a:t>Communication Breakdown</a:t>
            </a:r>
          </a:p>
        </p:txBody>
      </p:sp>
      <p:sp>
        <p:nvSpPr>
          <p:cNvPr id="4" name="TextBox 3"/>
          <p:cNvSpPr txBox="1"/>
          <p:nvPr/>
        </p:nvSpPr>
        <p:spPr>
          <a:xfrm>
            <a:off x="2219326" y="2781300"/>
            <a:ext cx="8207375" cy="2862322"/>
          </a:xfrm>
          <a:prstGeom prst="rect">
            <a:avLst/>
          </a:prstGeom>
          <a:noFill/>
        </p:spPr>
        <p:txBody>
          <a:bodyPr>
            <a:spAutoFit/>
          </a:bodyPr>
          <a:lstStyle/>
          <a:p>
            <a:pPr>
              <a:defRPr/>
            </a:pPr>
            <a:r>
              <a:rPr lang="en-AU" sz="2000" dirty="0">
                <a:latin typeface="Verdana" panose="020B0604030504040204" pitchFamily="34" charset="0"/>
                <a:ea typeface="Verdana" panose="020B0604030504040204" pitchFamily="34" charset="0"/>
                <a:cs typeface="Verdana" panose="020B0604030504040204" pitchFamily="34" charset="0"/>
              </a:rPr>
              <a:t>Sometimes it can be difficult to get your message across because of:</a:t>
            </a:r>
          </a:p>
          <a:p>
            <a:pP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Misunderstanding – unfamiliar or technical language.</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Misunderstanding – misinformation or inaccurate information</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Low language or literacy skills.</a:t>
            </a:r>
          </a:p>
          <a:p>
            <a:pPr marL="342900" indent="-342900">
              <a:buFont typeface="Wingdings" panose="05000000000000000000" pitchFamily="2" charset="2"/>
              <a:buChar char="Ø"/>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defRPr/>
            </a:pPr>
            <a:endParaRPr lang="en-AU" sz="2000" b="1" dirty="0">
              <a:latin typeface="Verdana" panose="020B0604030504040204" pitchFamily="34" charset="0"/>
              <a:ea typeface="Verdana" panose="020B0604030504040204" pitchFamily="34" charset="0"/>
              <a:cs typeface="Verdana" panose="020B0604030504040204" pitchFamily="34" charset="0"/>
            </a:endParaRPr>
          </a:p>
        </p:txBody>
      </p:sp>
      <p:pic>
        <p:nvPicPr>
          <p:cNvPr id="49157" name="Picture 5" descr="workers communication 10148026_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8726" y="4729163"/>
            <a:ext cx="28813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960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29" y="112712"/>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2"/>
          <p:cNvSpPr txBox="1">
            <a:spLocks noChangeArrowheads="1"/>
          </p:cNvSpPr>
          <p:nvPr/>
        </p:nvSpPr>
        <p:spPr bwMode="auto">
          <a:xfrm>
            <a:off x="1871664" y="1733550"/>
            <a:ext cx="8169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Communication Breakdown</a:t>
            </a:r>
          </a:p>
        </p:txBody>
      </p:sp>
      <p:sp>
        <p:nvSpPr>
          <p:cNvPr id="4" name="TextBox 3"/>
          <p:cNvSpPr txBox="1"/>
          <p:nvPr/>
        </p:nvSpPr>
        <p:spPr>
          <a:xfrm>
            <a:off x="2135189" y="2924176"/>
            <a:ext cx="8207375" cy="2246313"/>
          </a:xfrm>
          <a:prstGeom prst="rect">
            <a:avLst/>
          </a:prstGeom>
          <a:noFill/>
        </p:spPr>
        <p:txBody>
          <a:bodyPr>
            <a:spAutoFit/>
          </a:bodyPr>
          <a:lstStyle/>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Background noise.</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Damaged or faulty communication equipment.</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The way you are trying to communicate.</a:t>
            </a:r>
          </a:p>
          <a:p>
            <a:pPr>
              <a:buClr>
                <a:srgbClr val="0070C0"/>
              </a:buCl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buClr>
                <a:srgbClr val="0070C0"/>
              </a:buClr>
              <a:defRPr/>
            </a:pPr>
            <a:r>
              <a:rPr lang="en-AU" sz="2000" dirty="0">
                <a:latin typeface="Verdana" panose="020B0604030504040204" pitchFamily="34" charset="0"/>
                <a:ea typeface="Verdana" panose="020B0604030504040204" pitchFamily="34" charset="0"/>
                <a:cs typeface="Verdana" panose="020B0604030504040204" pitchFamily="34" charset="0"/>
              </a:rPr>
              <a:t>Try to avoid these things to keep communications in the workplace clear.</a:t>
            </a:r>
          </a:p>
          <a:p>
            <a:pPr>
              <a:defRPr/>
            </a:pPr>
            <a:endParaRPr lang="en-AU" sz="2000" b="1" dirty="0">
              <a:latin typeface="Verdana" panose="020B0604030504040204" pitchFamily="34" charset="0"/>
              <a:ea typeface="Verdana" panose="020B0604030504040204" pitchFamily="34" charset="0"/>
              <a:cs typeface="Verdana" panose="020B0604030504040204" pitchFamily="34" charset="0"/>
            </a:endParaRPr>
          </a:p>
        </p:txBody>
      </p:sp>
      <p:pic>
        <p:nvPicPr>
          <p:cNvPr id="51205" name="Picture 4" descr="worker communication hard hat hi vis radio 11573838_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3488" y="4727575"/>
            <a:ext cx="2881312"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812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9"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31" y="146181"/>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2"/>
          <p:cNvSpPr txBox="1">
            <a:spLocks noChangeArrowheads="1"/>
          </p:cNvSpPr>
          <p:nvPr/>
        </p:nvSpPr>
        <p:spPr bwMode="auto">
          <a:xfrm>
            <a:off x="1524001" y="1557338"/>
            <a:ext cx="9072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2800" b="1" dirty="0">
                <a:latin typeface="Verdana" panose="020B0604030504040204" pitchFamily="34" charset="0"/>
              </a:rPr>
              <a:t>Communication Equipment</a:t>
            </a:r>
          </a:p>
        </p:txBody>
      </p:sp>
      <p:pic>
        <p:nvPicPr>
          <p:cNvPr id="6" name="Picture 1" descr="Communication taling discussing radio clipboard construction site bulldozer in background 20022597_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5720" y="3284985"/>
            <a:ext cx="5281959" cy="31761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025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5" y="237932"/>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Box 2"/>
          <p:cNvSpPr txBox="1">
            <a:spLocks noChangeArrowheads="1"/>
          </p:cNvSpPr>
          <p:nvPr/>
        </p:nvSpPr>
        <p:spPr bwMode="auto">
          <a:xfrm>
            <a:off x="2135189" y="1862138"/>
            <a:ext cx="8169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Communication Systems and Equipment</a:t>
            </a:r>
          </a:p>
        </p:txBody>
      </p:sp>
      <p:sp>
        <p:nvSpPr>
          <p:cNvPr id="4" name="TextBox 3"/>
          <p:cNvSpPr txBox="1"/>
          <p:nvPr/>
        </p:nvSpPr>
        <p:spPr>
          <a:xfrm>
            <a:off x="2246314" y="3284539"/>
            <a:ext cx="8207375" cy="1938337"/>
          </a:xfrm>
          <a:prstGeom prst="rect">
            <a:avLst/>
          </a:prstGeom>
          <a:noFill/>
        </p:spPr>
        <p:txBody>
          <a:bodyPr>
            <a:spAutoFit/>
          </a:bodyPr>
          <a:lstStyle/>
          <a:p>
            <a:pPr>
              <a:defRPr/>
            </a:pPr>
            <a:r>
              <a:rPr lang="en-AU" sz="2000" dirty="0">
                <a:latin typeface="Verdana" panose="020B0604030504040204" pitchFamily="34" charset="0"/>
                <a:ea typeface="Verdana" panose="020B0604030504040204" pitchFamily="34" charset="0"/>
                <a:cs typeface="Verdana" panose="020B0604030504040204" pitchFamily="34" charset="0"/>
              </a:rPr>
              <a:t>It is important that you identify the systems and equipment being used at your workplace so that you can make sure you are communicating with others in the right, and expected way.</a:t>
            </a:r>
          </a:p>
          <a:p>
            <a:pPr marL="342900" indent="-342900">
              <a:buFont typeface="Wingdings" panose="05000000000000000000" pitchFamily="2" charset="2"/>
              <a:buChar char="Ø"/>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defRPr/>
            </a:pPr>
            <a:endParaRPr lang="en-AU" sz="2000" b="1" dirty="0">
              <a:latin typeface="Verdana" panose="020B0604030504040204" pitchFamily="34" charset="0"/>
              <a:ea typeface="Verdana" panose="020B0604030504040204" pitchFamily="34" charset="0"/>
              <a:cs typeface="Verdana" panose="020B0604030504040204" pitchFamily="34" charset="0"/>
            </a:endParaRPr>
          </a:p>
        </p:txBody>
      </p:sp>
      <p:pic>
        <p:nvPicPr>
          <p:cNvPr id="71685" name="Picture 5" descr="Construction Man worker communication rad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76" y="4479925"/>
            <a:ext cx="2881313"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616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31" y="250824"/>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Box 2"/>
          <p:cNvSpPr txBox="1">
            <a:spLocks noChangeArrowheads="1"/>
          </p:cNvSpPr>
          <p:nvPr/>
        </p:nvSpPr>
        <p:spPr bwMode="auto">
          <a:xfrm>
            <a:off x="2243139" y="1778000"/>
            <a:ext cx="8169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Communication Systems</a:t>
            </a:r>
          </a:p>
        </p:txBody>
      </p:sp>
      <p:sp>
        <p:nvSpPr>
          <p:cNvPr id="4" name="TextBox 3"/>
          <p:cNvSpPr txBox="1"/>
          <p:nvPr/>
        </p:nvSpPr>
        <p:spPr>
          <a:xfrm>
            <a:off x="2235200" y="2781301"/>
            <a:ext cx="8205788" cy="2862263"/>
          </a:xfrm>
          <a:prstGeom prst="rect">
            <a:avLst/>
          </a:prstGeom>
          <a:noFill/>
        </p:spPr>
        <p:txBody>
          <a:bodyPr>
            <a:spAutoFit/>
          </a:bodyPr>
          <a:lstStyle/>
          <a:p>
            <a:pPr>
              <a:defRPr/>
            </a:pPr>
            <a:r>
              <a:rPr lang="en-AU" sz="2000" dirty="0">
                <a:latin typeface="Verdana" panose="020B0604030504040204" pitchFamily="34" charset="0"/>
                <a:ea typeface="Verdana" panose="020B0604030504040204" pitchFamily="34" charset="0"/>
                <a:cs typeface="Verdana" panose="020B0604030504040204" pitchFamily="34" charset="0"/>
              </a:rPr>
              <a:t>Have a range of parts including:</a:t>
            </a:r>
          </a:p>
          <a:p>
            <a:pP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The systems overview.</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Operating directories.</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Communication equipment.</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Event specific procedures.</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Emergency procedures.</a:t>
            </a:r>
          </a:p>
          <a:p>
            <a:pPr marL="342900" indent="-342900">
              <a:buFont typeface="Wingdings" panose="05000000000000000000" pitchFamily="2" charset="2"/>
              <a:buChar char="Ø"/>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defRPr/>
            </a:pPr>
            <a:endParaRPr lang="en-AU" sz="2000" b="1" dirty="0">
              <a:latin typeface="Verdana" panose="020B0604030504040204" pitchFamily="34" charset="0"/>
              <a:ea typeface="Verdana" panose="020B0604030504040204" pitchFamily="34" charset="0"/>
              <a:cs typeface="Verdana" panose="020B0604030504040204" pitchFamily="34" charset="0"/>
            </a:endParaRPr>
          </a:p>
        </p:txBody>
      </p:sp>
      <p:pic>
        <p:nvPicPr>
          <p:cNvPr id="73733" name="Picture 9" descr="Communication taling discussing radio clipboard construction site bulldozer in background 20022597_l"/>
          <p:cNvPicPr>
            <a:picLocks noChangeAspect="1" noChangeArrowheads="1"/>
          </p:cNvPicPr>
          <p:nvPr/>
        </p:nvPicPr>
        <p:blipFill>
          <a:blip r:embed="rId4">
            <a:extLst>
              <a:ext uri="{28A0092B-C50C-407E-A947-70E740481C1C}">
                <a14:useLocalDpi xmlns:a14="http://schemas.microsoft.com/office/drawing/2010/main" val="0"/>
              </a:ext>
            </a:extLst>
          </a:blip>
          <a:srcRect t="13593" r="11852"/>
          <a:stretch>
            <a:fillRect/>
          </a:stretch>
        </p:blipFill>
        <p:spPr bwMode="auto">
          <a:xfrm>
            <a:off x="8841728" y="4702176"/>
            <a:ext cx="28797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051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20" y="144625"/>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Box 2"/>
          <p:cNvSpPr txBox="1">
            <a:spLocks noChangeArrowheads="1"/>
          </p:cNvSpPr>
          <p:nvPr/>
        </p:nvSpPr>
        <p:spPr bwMode="auto">
          <a:xfrm>
            <a:off x="2135189" y="2017714"/>
            <a:ext cx="8169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Communication Equipment</a:t>
            </a:r>
          </a:p>
        </p:txBody>
      </p:sp>
      <p:sp>
        <p:nvSpPr>
          <p:cNvPr id="4" name="TextBox 3"/>
          <p:cNvSpPr txBox="1"/>
          <p:nvPr/>
        </p:nvSpPr>
        <p:spPr>
          <a:xfrm>
            <a:off x="2263776" y="3154363"/>
            <a:ext cx="8207375" cy="2862262"/>
          </a:xfrm>
          <a:prstGeom prst="rect">
            <a:avLst/>
          </a:prstGeom>
          <a:noFill/>
        </p:spPr>
        <p:txBody>
          <a:bodyPr>
            <a:spAutoFit/>
          </a:bodyPr>
          <a:lstStyle/>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Radio.</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Telephone.</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Computer.</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Audible signs.</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Physical signs.</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Hand signals.</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Written documentation.</a:t>
            </a:r>
          </a:p>
          <a:p>
            <a:pPr marL="342900" indent="-342900">
              <a:buFont typeface="Wingdings" panose="05000000000000000000" pitchFamily="2" charset="2"/>
              <a:buChar char="Ø"/>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defRPr/>
            </a:pPr>
            <a:endParaRPr lang="en-AU"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753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346" y="1252920"/>
            <a:ext cx="10515600" cy="1325563"/>
          </a:xfrm>
        </p:spPr>
        <p:txBody>
          <a:bodyPr/>
          <a:lstStyle/>
          <a:p>
            <a:pPr algn="ctr"/>
            <a:r>
              <a:rPr lang="en-AU" dirty="0"/>
              <a:t> </a:t>
            </a:r>
            <a:r>
              <a:rPr lang="en-AU" sz="2800" b="1" dirty="0">
                <a:latin typeface="Verdana" panose="020B0604030504040204" pitchFamily="34" charset="0"/>
                <a:ea typeface="Verdana" panose="020B0604030504040204" pitchFamily="34" charset="0"/>
                <a:cs typeface="Verdana" panose="020B0604030504040204" pitchFamily="34" charset="0"/>
              </a:rPr>
              <a:t>Administration Information</a:t>
            </a:r>
          </a:p>
        </p:txBody>
      </p:sp>
      <p:sp>
        <p:nvSpPr>
          <p:cNvPr id="3" name="Content Placeholder 2"/>
          <p:cNvSpPr>
            <a:spLocks noGrp="1"/>
          </p:cNvSpPr>
          <p:nvPr>
            <p:ph idx="1"/>
          </p:nvPr>
        </p:nvSpPr>
        <p:spPr>
          <a:xfrm>
            <a:off x="739346" y="2580375"/>
            <a:ext cx="10515600" cy="3882209"/>
          </a:xfrm>
        </p:spPr>
        <p:txBody>
          <a:bodyPr>
            <a:normAutofit/>
          </a:bodyPr>
          <a:lstStyle/>
          <a:p>
            <a:pPr>
              <a:buClr>
                <a:srgbClr val="0070C0"/>
              </a:buClr>
              <a:buFont typeface="Wingdings" panose="05000000000000000000" pitchFamily="2" charset="2"/>
              <a:buChar char="Ø"/>
            </a:pPr>
            <a:endParaRPr lang="en-AU" sz="2000" dirty="0">
              <a:latin typeface="Verdana" panose="020B0604030504040204" pitchFamily="34" charset="0"/>
              <a:ea typeface="Verdana" panose="020B0604030504040204" pitchFamily="34" charset="0"/>
              <a:cs typeface="Verdana" panose="020B0604030504040204" pitchFamily="34" charset="0"/>
            </a:endParaRPr>
          </a:p>
          <a:p>
            <a:pPr>
              <a:buClr>
                <a:srgbClr val="0070C0"/>
              </a:buClr>
              <a:buFont typeface="Wingdings" panose="05000000000000000000" pitchFamily="2" charset="2"/>
              <a:buChar char="Ø"/>
            </a:pPr>
            <a:r>
              <a:rPr lang="en-AU" sz="2000" dirty="0">
                <a:latin typeface="Verdana" panose="020B0604030504040204" pitchFamily="34" charset="0"/>
                <a:ea typeface="Verdana" panose="020B0604030504040204" pitchFamily="34" charset="0"/>
                <a:cs typeface="Verdana" panose="020B0604030504040204" pitchFamily="34" charset="0"/>
              </a:rPr>
              <a:t>Transport Canberra and City Services Directorate </a:t>
            </a:r>
            <a:endParaRPr lang="en-AU" sz="2000" dirty="0">
              <a:latin typeface="Verdana" panose="020B0604030504040204" pitchFamily="34" charset="0"/>
              <a:ea typeface="Verdana" panose="020B0604030504040204" pitchFamily="34" charset="0"/>
              <a:cs typeface="Verdana" panose="020B0604030504040204" pitchFamily="34" charset="0"/>
            </a:endParaRPr>
          </a:p>
          <a:p>
            <a:pPr marL="0" indent="0">
              <a:buClr>
                <a:srgbClr val="0070C0"/>
              </a:buClr>
              <a:buNone/>
            </a:pPr>
            <a:endParaRPr lang="en-AU" sz="2000" dirty="0">
              <a:latin typeface="Verdana" panose="020B0604030504040204" pitchFamily="34" charset="0"/>
              <a:ea typeface="Verdana" panose="020B0604030504040204" pitchFamily="34" charset="0"/>
              <a:cs typeface="Verdana" panose="020B0604030504040204" pitchFamily="34" charset="0"/>
            </a:endParaRPr>
          </a:p>
          <a:p>
            <a:pPr>
              <a:buClr>
                <a:srgbClr val="0070C0"/>
              </a:buClr>
              <a:buFont typeface="Wingdings" panose="05000000000000000000" pitchFamily="2" charset="2"/>
              <a:buChar char="Ø"/>
            </a:pPr>
            <a:r>
              <a:rPr lang="en-AU" sz="2000" dirty="0">
                <a:latin typeface="Verdana" panose="020B0604030504040204" pitchFamily="34" charset="0"/>
                <a:ea typeface="Verdana" panose="020B0604030504040204" pitchFamily="34" charset="0"/>
                <a:cs typeface="Verdana" panose="020B0604030504040204" pitchFamily="34" charset="0"/>
              </a:rPr>
              <a:t>Capital Cycling</a:t>
            </a:r>
          </a:p>
          <a:p>
            <a:pPr>
              <a:buClr>
                <a:srgbClr val="0070C0"/>
              </a:buClr>
              <a:buFont typeface="Wingdings" panose="05000000000000000000" pitchFamily="2" charset="2"/>
              <a:buChar char="Ø"/>
            </a:pPr>
            <a:endParaRPr lang="en-AU" sz="2000" dirty="0">
              <a:latin typeface="Verdana" panose="020B0604030504040204" pitchFamily="34" charset="0"/>
              <a:ea typeface="Verdana" panose="020B0604030504040204" pitchFamily="34" charset="0"/>
              <a:cs typeface="Verdana" panose="020B0604030504040204" pitchFamily="34" charset="0"/>
            </a:endParaRPr>
          </a:p>
          <a:p>
            <a:pPr>
              <a:buClr>
                <a:srgbClr val="0070C0"/>
              </a:buClr>
              <a:buFont typeface="Wingdings" panose="05000000000000000000" pitchFamily="2" charset="2"/>
              <a:buChar char="Ø"/>
            </a:pPr>
            <a:r>
              <a:rPr lang="en-AU" sz="2000" dirty="0">
                <a:latin typeface="Verdana" panose="020B0604030504040204" pitchFamily="34" charset="0"/>
                <a:ea typeface="Verdana" panose="020B0604030504040204" pitchFamily="34" charset="0"/>
                <a:cs typeface="Verdana" panose="020B0604030504040204" pitchFamily="34" charset="0"/>
              </a:rPr>
              <a:t>Blended Learning International -  Registered Training Organisation (RTO)</a:t>
            </a:r>
          </a:p>
          <a:p>
            <a:pPr>
              <a:buClr>
                <a:srgbClr val="0070C0"/>
              </a:buClr>
              <a:buFont typeface="Wingdings" panose="05000000000000000000" pitchFamily="2" charset="2"/>
              <a:buChar char="Ø"/>
            </a:pPr>
            <a:endParaRPr lang="en-AU" sz="20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9" descr="bli_logo_letterhead_cmy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26" y="220826"/>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346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43" y="200609"/>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Box 2"/>
          <p:cNvSpPr txBox="1">
            <a:spLocks noChangeArrowheads="1"/>
          </p:cNvSpPr>
          <p:nvPr/>
        </p:nvSpPr>
        <p:spPr bwMode="auto">
          <a:xfrm>
            <a:off x="2239964" y="1471614"/>
            <a:ext cx="8169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Communication Equipment</a:t>
            </a:r>
          </a:p>
        </p:txBody>
      </p:sp>
      <p:sp>
        <p:nvSpPr>
          <p:cNvPr id="77828" name="TextBox 3"/>
          <p:cNvSpPr txBox="1">
            <a:spLocks noChangeArrowheads="1"/>
          </p:cNvSpPr>
          <p:nvPr/>
        </p:nvSpPr>
        <p:spPr bwMode="auto">
          <a:xfrm>
            <a:off x="2201864" y="2565400"/>
            <a:ext cx="82073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en-AU" altLang="en-US" sz="2000" dirty="0">
                <a:latin typeface="Verdana" panose="020B0604030504040204" pitchFamily="34" charset="0"/>
              </a:rPr>
              <a:t>Two-way radios are useful, but you should use fixed channel.</a:t>
            </a:r>
          </a:p>
          <a:p>
            <a:pPr>
              <a:spcBef>
                <a:spcPct val="0"/>
              </a:spcBef>
              <a:buFontTx/>
              <a:buNone/>
            </a:pPr>
            <a:endParaRPr lang="en-AU" altLang="en-US" sz="2000" dirty="0">
              <a:latin typeface="Verdana" panose="020B0604030504040204" pitchFamily="34" charset="0"/>
            </a:endParaRPr>
          </a:p>
          <a:p>
            <a:pPr>
              <a:spcBef>
                <a:spcPct val="0"/>
              </a:spcBef>
              <a:buFontTx/>
              <a:buNone/>
            </a:pPr>
            <a:r>
              <a:rPr lang="en-AU" altLang="en-US" sz="2000" dirty="0">
                <a:latin typeface="Verdana" panose="020B0604030504040204" pitchFamily="34" charset="0"/>
              </a:rPr>
              <a:t>Audible signals are useful for giving directions where you do not have constant line of sight with the person you are communicating with.</a:t>
            </a:r>
          </a:p>
          <a:p>
            <a:pPr>
              <a:spcBef>
                <a:spcPct val="0"/>
              </a:spcBef>
              <a:buFontTx/>
              <a:buNone/>
            </a:pPr>
            <a:endParaRPr lang="en-AU" altLang="en-US" sz="2000" dirty="0">
              <a:latin typeface="Verdana" panose="020B0604030504040204" pitchFamily="34" charset="0"/>
            </a:endParaRPr>
          </a:p>
        </p:txBody>
      </p:sp>
      <p:pic>
        <p:nvPicPr>
          <p:cNvPr id="77829" name="Picture 4" descr="Communication communicating on radio PPE gear mining 18708528_l"/>
          <p:cNvPicPr>
            <a:picLocks noChangeAspect="1" noChangeArrowheads="1"/>
          </p:cNvPicPr>
          <p:nvPr/>
        </p:nvPicPr>
        <p:blipFill>
          <a:blip r:embed="rId4">
            <a:extLst>
              <a:ext uri="{28A0092B-C50C-407E-A947-70E740481C1C}">
                <a14:useLocalDpi xmlns:a14="http://schemas.microsoft.com/office/drawing/2010/main" val="0"/>
              </a:ext>
            </a:extLst>
          </a:blip>
          <a:srcRect l="21349" t="-35" r="24" b="35"/>
          <a:stretch>
            <a:fillRect/>
          </a:stretch>
        </p:blipFill>
        <p:spPr bwMode="auto">
          <a:xfrm>
            <a:off x="7951788" y="4508501"/>
            <a:ext cx="2519362"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Box 1"/>
          <p:cNvSpPr txBox="1">
            <a:spLocks noChangeArrowheads="1"/>
          </p:cNvSpPr>
          <p:nvPr/>
        </p:nvSpPr>
        <p:spPr bwMode="auto">
          <a:xfrm>
            <a:off x="2284414" y="4588528"/>
            <a:ext cx="55848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en-AU" altLang="en-US" sz="2000" dirty="0">
                <a:latin typeface="Verdana" panose="020B0604030504040204" pitchFamily="34" charset="0"/>
              </a:rPr>
              <a:t>Using visual signals is only appropriate where the person you are communicating with can see you at all times.</a:t>
            </a:r>
          </a:p>
          <a:p>
            <a:pPr>
              <a:spcBef>
                <a:spcPct val="0"/>
              </a:spcBef>
              <a:buFontTx/>
              <a:buNone/>
            </a:pPr>
            <a:endParaRPr lang="en-AU" altLang="en-US" sz="2400" dirty="0"/>
          </a:p>
        </p:txBody>
      </p:sp>
    </p:spTree>
    <p:extLst>
      <p:ext uri="{BB962C8B-B14F-4D97-AF65-F5344CB8AC3E}">
        <p14:creationId xmlns:p14="http://schemas.microsoft.com/office/powerpoint/2010/main" val="137901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07" y="256593"/>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Box 2"/>
          <p:cNvSpPr txBox="1">
            <a:spLocks noChangeArrowheads="1"/>
          </p:cNvSpPr>
          <p:nvPr/>
        </p:nvSpPr>
        <p:spPr bwMode="auto">
          <a:xfrm>
            <a:off x="2282826" y="1925639"/>
            <a:ext cx="8169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Equipment Safety Procedures</a:t>
            </a:r>
          </a:p>
        </p:txBody>
      </p:sp>
      <p:sp>
        <p:nvSpPr>
          <p:cNvPr id="4" name="TextBox 3"/>
          <p:cNvSpPr txBox="1"/>
          <p:nvPr/>
        </p:nvSpPr>
        <p:spPr>
          <a:xfrm>
            <a:off x="2263776" y="2924176"/>
            <a:ext cx="8207375" cy="3478213"/>
          </a:xfrm>
          <a:prstGeom prst="rect">
            <a:avLst/>
          </a:prstGeom>
          <a:noFill/>
        </p:spPr>
        <p:txBody>
          <a:bodyPr>
            <a:spAutoFit/>
          </a:bodyPr>
          <a:lstStyle/>
          <a:p>
            <a:pPr>
              <a:defRPr/>
            </a:pPr>
            <a:r>
              <a:rPr lang="en-AU" sz="2000" dirty="0">
                <a:latin typeface="Verdana" panose="020B0604030504040204" pitchFamily="34" charset="0"/>
                <a:ea typeface="Verdana" panose="020B0604030504040204" pitchFamily="34" charset="0"/>
                <a:cs typeface="Verdana" panose="020B0604030504040204" pitchFamily="34" charset="0"/>
              </a:rPr>
              <a:t>Safety procedures for communication equipment and systems include:</a:t>
            </a:r>
          </a:p>
          <a:p>
            <a:pP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Equipment maintenance.</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Equipment use.</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Guidelines and instructions around communication equipment that is not allowed to be used.</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Fault reports.</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Hazard reports and risk assessments.</a:t>
            </a:r>
          </a:p>
          <a:p>
            <a:pPr marL="342900" indent="-342900">
              <a:buFont typeface="Wingdings" panose="05000000000000000000" pitchFamily="2" charset="2"/>
              <a:buChar char="Ø"/>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defRPr/>
            </a:pPr>
            <a:endParaRPr lang="en-AU" sz="2000" b="1" dirty="0">
              <a:latin typeface="Verdana" panose="020B0604030504040204" pitchFamily="34" charset="0"/>
              <a:ea typeface="Verdana" panose="020B0604030504040204" pitchFamily="34" charset="0"/>
              <a:cs typeface="Verdana" panose="020B0604030504040204" pitchFamily="34" charset="0"/>
            </a:endParaRPr>
          </a:p>
        </p:txBody>
      </p:sp>
      <p:pic>
        <p:nvPicPr>
          <p:cNvPr id="92165" name="Picture 4" descr="blue folder documents 10556048_l"/>
          <p:cNvPicPr>
            <a:picLocks noChangeAspect="1" noChangeArrowheads="1"/>
          </p:cNvPicPr>
          <p:nvPr/>
        </p:nvPicPr>
        <p:blipFill>
          <a:blip r:embed="rId4">
            <a:extLst>
              <a:ext uri="{28A0092B-C50C-407E-A947-70E740481C1C}">
                <a14:useLocalDpi xmlns:a14="http://schemas.microsoft.com/office/drawing/2010/main" val="0"/>
              </a:ext>
            </a:extLst>
          </a:blip>
          <a:srcRect l="4977" r="8467"/>
          <a:stretch>
            <a:fillRect/>
          </a:stretch>
        </p:blipFill>
        <p:spPr bwMode="auto">
          <a:xfrm>
            <a:off x="10471151" y="4522789"/>
            <a:ext cx="136048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659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82" y="200609"/>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extBox 2"/>
          <p:cNvSpPr txBox="1">
            <a:spLocks noChangeArrowheads="1"/>
          </p:cNvSpPr>
          <p:nvPr/>
        </p:nvSpPr>
        <p:spPr bwMode="auto">
          <a:xfrm>
            <a:off x="2063751" y="1746250"/>
            <a:ext cx="8169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Use Communication Equipment and Systems</a:t>
            </a:r>
          </a:p>
        </p:txBody>
      </p:sp>
      <p:sp>
        <p:nvSpPr>
          <p:cNvPr id="4" name="TextBox 3"/>
          <p:cNvSpPr txBox="1"/>
          <p:nvPr/>
        </p:nvSpPr>
        <p:spPr>
          <a:xfrm>
            <a:off x="2063751" y="2997201"/>
            <a:ext cx="8207375" cy="2246313"/>
          </a:xfrm>
          <a:prstGeom prst="rect">
            <a:avLst/>
          </a:prstGeom>
          <a:noFill/>
        </p:spPr>
        <p:txBody>
          <a:bodyPr>
            <a:spAutoFit/>
          </a:bodyPr>
          <a:lstStyle/>
          <a:p>
            <a:pPr>
              <a:defRPr/>
            </a:pPr>
            <a:r>
              <a:rPr lang="en-AU" sz="2000" dirty="0">
                <a:latin typeface="Verdana" panose="020B0604030504040204" pitchFamily="34" charset="0"/>
                <a:ea typeface="Verdana" panose="020B0604030504040204" pitchFamily="34" charset="0"/>
                <a:cs typeface="Verdana" panose="020B0604030504040204" pitchFamily="34" charset="0"/>
              </a:rPr>
              <a:t>Before you use any communication equipment make sure:</a:t>
            </a:r>
          </a:p>
          <a:p>
            <a:pP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You are using the right method for the situation.</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The equipment is in good condition and works properly.</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You know how to operate it properly.</a:t>
            </a:r>
          </a:p>
          <a:p>
            <a:pPr marL="342900" indent="-342900">
              <a:buFont typeface="Wingdings" panose="05000000000000000000" pitchFamily="2" charset="2"/>
              <a:buChar char="Ø"/>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defRPr/>
            </a:pPr>
            <a:endParaRPr lang="en-AU" sz="2000" b="1" dirty="0">
              <a:latin typeface="Verdana" panose="020B0604030504040204" pitchFamily="34" charset="0"/>
              <a:ea typeface="Verdana" panose="020B0604030504040204" pitchFamily="34" charset="0"/>
              <a:cs typeface="Verdana" panose="020B0604030504040204" pitchFamily="34" charset="0"/>
            </a:endParaRPr>
          </a:p>
        </p:txBody>
      </p:sp>
      <p:pic>
        <p:nvPicPr>
          <p:cNvPr id="98309" name="Picture 5" descr="worker radio communication ppe hard hat 11294183_l"/>
          <p:cNvPicPr>
            <a:picLocks noChangeAspect="1" noChangeArrowheads="1"/>
          </p:cNvPicPr>
          <p:nvPr/>
        </p:nvPicPr>
        <p:blipFill>
          <a:blip r:embed="rId4">
            <a:extLst>
              <a:ext uri="{28A0092B-C50C-407E-A947-70E740481C1C}">
                <a14:useLocalDpi xmlns:a14="http://schemas.microsoft.com/office/drawing/2010/main" val="0"/>
              </a:ext>
            </a:extLst>
          </a:blip>
          <a:srcRect b="10902"/>
          <a:stretch>
            <a:fillRect/>
          </a:stretch>
        </p:blipFill>
        <p:spPr bwMode="auto">
          <a:xfrm>
            <a:off x="10069966" y="4409283"/>
            <a:ext cx="1884362"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276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82" y="144626"/>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Box 2"/>
          <p:cNvSpPr txBox="1">
            <a:spLocks noChangeArrowheads="1"/>
          </p:cNvSpPr>
          <p:nvPr/>
        </p:nvSpPr>
        <p:spPr bwMode="auto">
          <a:xfrm>
            <a:off x="2063751" y="1887538"/>
            <a:ext cx="8169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Use Communication Equipment and Systems</a:t>
            </a:r>
          </a:p>
        </p:txBody>
      </p:sp>
      <p:sp>
        <p:nvSpPr>
          <p:cNvPr id="102404" name="TextBox 3"/>
          <p:cNvSpPr txBox="1">
            <a:spLocks noChangeArrowheads="1"/>
          </p:cNvSpPr>
          <p:nvPr/>
        </p:nvSpPr>
        <p:spPr bwMode="auto">
          <a:xfrm>
            <a:off x="2216151" y="3213100"/>
            <a:ext cx="82073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en-AU" altLang="en-US" sz="2000">
                <a:latin typeface="Verdana" panose="020B0604030504040204" pitchFamily="34" charset="0"/>
              </a:rPr>
              <a:t>Operate all equipment in line with workplace rules, policies, procedures and instructions.</a:t>
            </a:r>
          </a:p>
          <a:p>
            <a:pPr>
              <a:spcBef>
                <a:spcPct val="0"/>
              </a:spcBef>
              <a:buFontTx/>
              <a:buNone/>
            </a:pPr>
            <a:endParaRPr lang="en-AU" altLang="en-US" sz="2000">
              <a:latin typeface="Verdana" panose="020B0604030504040204" pitchFamily="34" charset="0"/>
            </a:endParaRPr>
          </a:p>
          <a:p>
            <a:pPr>
              <a:spcBef>
                <a:spcPct val="0"/>
              </a:spcBef>
              <a:buFontTx/>
              <a:buNone/>
            </a:pPr>
            <a:r>
              <a:rPr lang="en-AU" altLang="en-US" sz="2000">
                <a:latin typeface="Verdana" panose="020B0604030504040204" pitchFamily="34" charset="0"/>
              </a:rPr>
              <a:t>Communicate clearly and give direct and prompt directions or responses to other personnel while you work.</a:t>
            </a:r>
          </a:p>
          <a:p>
            <a:pPr>
              <a:spcBef>
                <a:spcPct val="0"/>
              </a:spcBef>
              <a:buFontTx/>
              <a:buNone/>
            </a:pPr>
            <a:endParaRPr lang="en-AU" altLang="en-US" sz="2000" b="1">
              <a:latin typeface="Verdana" panose="020B0604030504040204" pitchFamily="34" charset="0"/>
            </a:endParaRPr>
          </a:p>
        </p:txBody>
      </p:sp>
      <p:pic>
        <p:nvPicPr>
          <p:cNvPr id="102405" name="Picture 5" descr="Chain of responsibility supervisor  inspect construction site radio 20022594_l"/>
          <p:cNvPicPr>
            <a:picLocks noChangeAspect="1" noChangeArrowheads="1"/>
          </p:cNvPicPr>
          <p:nvPr/>
        </p:nvPicPr>
        <p:blipFill>
          <a:blip r:embed="rId4">
            <a:extLst>
              <a:ext uri="{28A0092B-C50C-407E-A947-70E740481C1C}">
                <a14:useLocalDpi xmlns:a14="http://schemas.microsoft.com/office/drawing/2010/main" val="0"/>
              </a:ext>
            </a:extLst>
          </a:blip>
          <a:srcRect r="22151"/>
          <a:stretch>
            <a:fillRect/>
          </a:stretch>
        </p:blipFill>
        <p:spPr bwMode="auto">
          <a:xfrm>
            <a:off x="9405874" y="4672986"/>
            <a:ext cx="2287587"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721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55" y="197643"/>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Box 2"/>
          <p:cNvSpPr txBox="1">
            <a:spLocks noChangeArrowheads="1"/>
          </p:cNvSpPr>
          <p:nvPr/>
        </p:nvSpPr>
        <p:spPr bwMode="auto">
          <a:xfrm>
            <a:off x="1905001" y="1660525"/>
            <a:ext cx="8169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Receive Communications from Others</a:t>
            </a:r>
          </a:p>
        </p:txBody>
      </p:sp>
      <p:sp>
        <p:nvSpPr>
          <p:cNvPr id="4" name="TextBox 3"/>
          <p:cNvSpPr txBox="1"/>
          <p:nvPr/>
        </p:nvSpPr>
        <p:spPr>
          <a:xfrm>
            <a:off x="2063751" y="2997200"/>
            <a:ext cx="8207375" cy="1938338"/>
          </a:xfrm>
          <a:prstGeom prst="rect">
            <a:avLst/>
          </a:prstGeom>
          <a:noFill/>
        </p:spPr>
        <p:txBody>
          <a:bodyPr>
            <a:spAutoFit/>
          </a:bodyPr>
          <a:lstStyle/>
          <a:p>
            <a:pPr>
              <a:defRPr/>
            </a:pPr>
            <a:r>
              <a:rPr lang="en-AU" sz="2000" dirty="0">
                <a:latin typeface="Verdana" panose="020B0604030504040204" pitchFamily="34" charset="0"/>
                <a:ea typeface="Verdana" panose="020B0604030504040204" pitchFamily="34" charset="0"/>
                <a:cs typeface="Verdana" panose="020B0604030504040204" pitchFamily="34" charset="0"/>
              </a:rPr>
              <a:t>Confirm all communications you receive (written and verbal) with the person you receive it from.</a:t>
            </a:r>
          </a:p>
          <a:p>
            <a:pP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This will make sure you understand what the other person is trying to tell you.</a:t>
            </a:r>
          </a:p>
          <a:p>
            <a:pPr>
              <a:defRPr/>
            </a:pPr>
            <a:endParaRPr lang="en-AU" sz="2000" b="1" dirty="0">
              <a:latin typeface="Verdana" panose="020B0604030504040204" pitchFamily="34" charset="0"/>
              <a:ea typeface="Verdana" panose="020B0604030504040204" pitchFamily="34" charset="0"/>
              <a:cs typeface="Verdana" panose="020B0604030504040204" pitchFamily="34" charset="0"/>
            </a:endParaRPr>
          </a:p>
        </p:txBody>
      </p:sp>
      <p:pic>
        <p:nvPicPr>
          <p:cNvPr id="114693" name="Picture 5" descr="radio clipboard communication check ppe hard hat grey stk311286rkn"/>
          <p:cNvPicPr>
            <a:picLocks noChangeAspect="1" noChangeArrowheads="1"/>
          </p:cNvPicPr>
          <p:nvPr/>
        </p:nvPicPr>
        <p:blipFill>
          <a:blip r:embed="rId4">
            <a:extLst>
              <a:ext uri="{28A0092B-C50C-407E-A947-70E740481C1C}">
                <a14:useLocalDpi xmlns:a14="http://schemas.microsoft.com/office/drawing/2010/main" val="0"/>
              </a:ext>
            </a:extLst>
          </a:blip>
          <a:srcRect t="34085"/>
          <a:stretch>
            <a:fillRect/>
          </a:stretch>
        </p:blipFill>
        <p:spPr bwMode="auto">
          <a:xfrm>
            <a:off x="9370462" y="4680955"/>
            <a:ext cx="25622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361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257" y="237932"/>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Box 2"/>
          <p:cNvSpPr txBox="1">
            <a:spLocks noChangeArrowheads="1"/>
          </p:cNvSpPr>
          <p:nvPr/>
        </p:nvSpPr>
        <p:spPr bwMode="auto">
          <a:xfrm>
            <a:off x="2206626" y="1979613"/>
            <a:ext cx="8169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dirty="0">
                <a:latin typeface="Verdana" panose="020B0604030504040204" pitchFamily="34" charset="0"/>
              </a:rPr>
              <a:t>Use Communication Equipment and Systems</a:t>
            </a:r>
          </a:p>
        </p:txBody>
      </p:sp>
      <p:sp>
        <p:nvSpPr>
          <p:cNvPr id="4" name="TextBox 3"/>
          <p:cNvSpPr txBox="1"/>
          <p:nvPr/>
        </p:nvSpPr>
        <p:spPr>
          <a:xfrm>
            <a:off x="2209801" y="3141664"/>
            <a:ext cx="8207375" cy="3477875"/>
          </a:xfrm>
          <a:prstGeom prst="rect">
            <a:avLst/>
          </a:prstGeom>
          <a:noFill/>
        </p:spPr>
        <p:txBody>
          <a:bodyPr>
            <a:spAutoFit/>
          </a:bodyPr>
          <a:lstStyle/>
          <a:p>
            <a:pP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All communication must be clear, concise and timely</a:t>
            </a:r>
          </a:p>
          <a:p>
            <a:pPr>
              <a:buClr>
                <a:srgbClr val="0070C0"/>
              </a:buClr>
              <a:defRPr/>
            </a:pPr>
            <a:r>
              <a:rPr lang="en-AU" sz="2000" dirty="0">
                <a:latin typeface="Verdana" panose="020B0604030504040204" pitchFamily="34" charset="0"/>
                <a:ea typeface="Verdana" panose="020B0604030504040204" pitchFamily="34" charset="0"/>
                <a:cs typeface="Verdana" panose="020B0604030504040204" pitchFamily="34" charset="0"/>
              </a:rPr>
              <a:t>    This avoids confusion and frustration which could lead to           </a:t>
            </a:r>
          </a:p>
          <a:p>
            <a:pPr>
              <a:buClr>
                <a:srgbClr val="0070C0"/>
              </a:buClr>
              <a:defRPr/>
            </a:pPr>
            <a:r>
              <a:rPr lang="en-AU" sz="2000" dirty="0">
                <a:latin typeface="Verdana" panose="020B0604030504040204" pitchFamily="34" charset="0"/>
                <a:ea typeface="Verdana" panose="020B0604030504040204" pitchFamily="34" charset="0"/>
                <a:cs typeface="Verdana" panose="020B0604030504040204" pitchFamily="34" charset="0"/>
              </a:rPr>
              <a:t>    poor WHS practices</a:t>
            </a:r>
          </a:p>
          <a:p>
            <a:pPr>
              <a:buClr>
                <a:srgbClr val="0070C0"/>
              </a:buCl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buClr>
                <a:srgbClr val="0070C0"/>
              </a:buClr>
              <a:defRPr/>
            </a:pPr>
            <a:r>
              <a:rPr lang="en-AU" sz="2000" dirty="0">
                <a:latin typeface="Verdana" panose="020B0604030504040204" pitchFamily="34" charset="0"/>
                <a:ea typeface="Verdana" panose="020B0604030504040204" pitchFamily="34" charset="0"/>
                <a:cs typeface="Verdana" panose="020B0604030504040204" pitchFamily="34" charset="0"/>
              </a:rPr>
              <a:t>If you do not understand an instruction or a communication you must seek clarification as a priority - usually through well structured questions</a:t>
            </a:r>
          </a:p>
          <a:p>
            <a:pPr>
              <a:buClr>
                <a:srgbClr val="0070C0"/>
              </a:buCl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buClr>
                <a:srgbClr val="0070C0"/>
              </a:buCl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defRPr/>
            </a:pPr>
            <a:endParaRPr lang="en-AU" sz="2000" b="1" dirty="0">
              <a:latin typeface="Verdana" panose="020B0604030504040204" pitchFamily="34" charset="0"/>
              <a:ea typeface="Verdana" panose="020B0604030504040204" pitchFamily="34" charset="0"/>
              <a:cs typeface="Verdana" panose="020B0604030504040204" pitchFamily="34" charset="0"/>
            </a:endParaRPr>
          </a:p>
        </p:txBody>
      </p:sp>
      <p:pic>
        <p:nvPicPr>
          <p:cNvPr id="100357" name="Picture 5" descr="worker radio communication ppe hard hat 11294183_l"/>
          <p:cNvPicPr>
            <a:picLocks noChangeAspect="1" noChangeArrowheads="1"/>
          </p:cNvPicPr>
          <p:nvPr/>
        </p:nvPicPr>
        <p:blipFill>
          <a:blip r:embed="rId4">
            <a:extLst>
              <a:ext uri="{28A0092B-C50C-407E-A947-70E740481C1C}">
                <a14:useLocalDpi xmlns:a14="http://schemas.microsoft.com/office/drawing/2010/main" val="0"/>
              </a:ext>
            </a:extLst>
          </a:blip>
          <a:srcRect b="10902"/>
          <a:stretch>
            <a:fillRect/>
          </a:stretch>
        </p:blipFill>
        <p:spPr bwMode="auto">
          <a:xfrm>
            <a:off x="10417176" y="4987133"/>
            <a:ext cx="1547812"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401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20" y="261937"/>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Box 2"/>
          <p:cNvSpPr txBox="1">
            <a:spLocks noChangeArrowheads="1"/>
          </p:cNvSpPr>
          <p:nvPr/>
        </p:nvSpPr>
        <p:spPr bwMode="auto">
          <a:xfrm>
            <a:off x="1928814" y="1727200"/>
            <a:ext cx="8169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Receive Communications from Others</a:t>
            </a:r>
          </a:p>
        </p:txBody>
      </p:sp>
      <p:sp>
        <p:nvSpPr>
          <p:cNvPr id="116740" name="TextBox 3"/>
          <p:cNvSpPr txBox="1">
            <a:spLocks noChangeArrowheads="1"/>
          </p:cNvSpPr>
          <p:nvPr/>
        </p:nvSpPr>
        <p:spPr bwMode="auto">
          <a:xfrm>
            <a:off x="2135189" y="3068638"/>
            <a:ext cx="82073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en-AU" altLang="en-US" sz="2000">
                <a:latin typeface="Verdana" panose="020B0604030504040204" pitchFamily="34" charset="0"/>
              </a:rPr>
              <a:t>If you are receiving signals from another worker, make sure you follow them exactly. If something does not seem right in the directions you are receiving you should stop and confirm that you are both looking at the situation the same way.</a:t>
            </a:r>
          </a:p>
          <a:p>
            <a:pPr>
              <a:spcBef>
                <a:spcPct val="0"/>
              </a:spcBef>
              <a:buFontTx/>
              <a:buNone/>
            </a:pPr>
            <a:endParaRPr lang="en-AU" altLang="en-US" sz="2000" b="1">
              <a:latin typeface="Verdana" panose="020B0604030504040204" pitchFamily="34" charset="0"/>
            </a:endParaRPr>
          </a:p>
        </p:txBody>
      </p:sp>
    </p:spTree>
    <p:extLst>
      <p:ext uri="{BB962C8B-B14F-4D97-AF65-F5344CB8AC3E}">
        <p14:creationId xmlns:p14="http://schemas.microsoft.com/office/powerpoint/2010/main" val="1731945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12" y="172617"/>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Box 2"/>
          <p:cNvSpPr txBox="1">
            <a:spLocks noChangeArrowheads="1"/>
          </p:cNvSpPr>
          <p:nvPr/>
        </p:nvSpPr>
        <p:spPr bwMode="auto">
          <a:xfrm>
            <a:off x="2201864" y="1428622"/>
            <a:ext cx="8169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dirty="0">
                <a:latin typeface="Verdana" panose="020B0604030504040204" pitchFamily="34" charset="0"/>
              </a:rPr>
              <a:t>Receive Communications from Others</a:t>
            </a:r>
          </a:p>
        </p:txBody>
      </p:sp>
      <p:sp>
        <p:nvSpPr>
          <p:cNvPr id="4" name="TextBox 3"/>
          <p:cNvSpPr txBox="1"/>
          <p:nvPr/>
        </p:nvSpPr>
        <p:spPr>
          <a:xfrm>
            <a:off x="2182813" y="2687735"/>
            <a:ext cx="8207375" cy="1938992"/>
          </a:xfrm>
          <a:prstGeom prst="rect">
            <a:avLst/>
          </a:prstGeom>
          <a:noFill/>
        </p:spPr>
        <p:txBody>
          <a:bodyPr>
            <a:spAutoFit/>
          </a:bodyPr>
          <a:lstStyle/>
          <a:p>
            <a:pPr>
              <a:defRPr/>
            </a:pPr>
            <a:r>
              <a:rPr lang="en-AU" sz="2000" dirty="0">
                <a:latin typeface="Verdana" panose="020B0604030504040204" pitchFamily="34" charset="0"/>
                <a:ea typeface="Verdana" panose="020B0604030504040204" pitchFamily="34" charset="0"/>
                <a:cs typeface="Verdana" panose="020B0604030504040204" pitchFamily="34" charset="0"/>
              </a:rPr>
              <a:t>Acknowledge all communications that you receive.</a:t>
            </a:r>
          </a:p>
          <a:p>
            <a:pP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Do not assume that the person communicating with you knows that their message has been received and understood without you acknowledging it.</a:t>
            </a:r>
          </a:p>
          <a:p>
            <a:pPr>
              <a:defRPr/>
            </a:pPr>
            <a:endParaRPr lang="en-AU"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18790" name="TextBox 5"/>
          <p:cNvSpPr txBox="1">
            <a:spLocks noChangeArrowheads="1"/>
          </p:cNvSpPr>
          <p:nvPr/>
        </p:nvSpPr>
        <p:spPr bwMode="auto">
          <a:xfrm>
            <a:off x="2201864" y="4499138"/>
            <a:ext cx="773429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marL="342900" indent="-342900">
              <a:spcBef>
                <a:spcPct val="0"/>
              </a:spcBef>
              <a:buClr>
                <a:schemeClr val="accent1"/>
              </a:buClr>
              <a:buFont typeface="Wingdings" panose="05000000000000000000" pitchFamily="2" charset="2"/>
              <a:buChar char="Ø"/>
            </a:pPr>
            <a:r>
              <a:rPr lang="en-AU" altLang="en-US" sz="2000" dirty="0">
                <a:latin typeface="Verdana" panose="020B0604030504040204" pitchFamily="34" charset="0"/>
              </a:rPr>
              <a:t>It is important to acknowledge and respond to all communications so that other personnel know that you have received the message.</a:t>
            </a:r>
          </a:p>
          <a:p>
            <a:pPr marL="342900" indent="-342900">
              <a:spcBef>
                <a:spcPct val="0"/>
              </a:spcBef>
              <a:buClr>
                <a:schemeClr val="accent1"/>
              </a:buClr>
              <a:buFont typeface="Wingdings" panose="05000000000000000000" pitchFamily="2" charset="2"/>
              <a:buChar char="Ø"/>
            </a:pPr>
            <a:endParaRPr lang="en-AU" altLang="en-US" sz="2000" b="1" dirty="0">
              <a:latin typeface="Verdana" panose="020B0604030504040204" pitchFamily="34" charset="0"/>
            </a:endParaRPr>
          </a:p>
          <a:p>
            <a:pPr marL="342900" indent="-342900">
              <a:spcBef>
                <a:spcPct val="0"/>
              </a:spcBef>
              <a:buClr>
                <a:schemeClr val="accent1"/>
              </a:buClr>
              <a:buFont typeface="Wingdings" panose="05000000000000000000" pitchFamily="2" charset="2"/>
              <a:buChar char="Ø"/>
            </a:pPr>
            <a:r>
              <a:rPr lang="en-AU" altLang="en-US" sz="2000" dirty="0">
                <a:latin typeface="Verdana" panose="020B0604030504040204" pitchFamily="34" charset="0"/>
              </a:rPr>
              <a:t>If an unexpected issue arises from you operating the communication equipment quickly use your mobile phone</a:t>
            </a:r>
          </a:p>
        </p:txBody>
      </p:sp>
    </p:spTree>
    <p:extLst>
      <p:ext uri="{BB962C8B-B14F-4D97-AF65-F5344CB8AC3E}">
        <p14:creationId xmlns:p14="http://schemas.microsoft.com/office/powerpoint/2010/main" val="3999564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18" y="226219"/>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TextBox 2"/>
          <p:cNvSpPr txBox="1">
            <a:spLocks noChangeArrowheads="1"/>
          </p:cNvSpPr>
          <p:nvPr/>
        </p:nvSpPr>
        <p:spPr bwMode="auto">
          <a:xfrm>
            <a:off x="1905001" y="1462088"/>
            <a:ext cx="8169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Identify and Report Faults in Equipment</a:t>
            </a:r>
          </a:p>
        </p:txBody>
      </p:sp>
      <p:sp>
        <p:nvSpPr>
          <p:cNvPr id="147460" name="TextBox 3"/>
          <p:cNvSpPr txBox="1">
            <a:spLocks noChangeArrowheads="1"/>
          </p:cNvSpPr>
          <p:nvPr/>
        </p:nvSpPr>
        <p:spPr bwMode="auto">
          <a:xfrm>
            <a:off x="2251076" y="3213100"/>
            <a:ext cx="82073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en-AU" altLang="en-US" sz="2000">
                <a:latin typeface="Verdana" panose="020B0604030504040204" pitchFamily="34" charset="0"/>
              </a:rPr>
              <a:t>Before you use any communication equipment make sure it has been checked and tested. If you are unfamiliar with the equipment get somebody who knows how to use it to show you how to check it.</a:t>
            </a:r>
          </a:p>
          <a:p>
            <a:pPr>
              <a:spcBef>
                <a:spcPct val="0"/>
              </a:spcBef>
              <a:buFontTx/>
              <a:buNone/>
            </a:pPr>
            <a:endParaRPr lang="en-AU" altLang="en-US" sz="2000">
              <a:latin typeface="Verdana" panose="020B0604030504040204" pitchFamily="34" charset="0"/>
            </a:endParaRPr>
          </a:p>
          <a:p>
            <a:pPr>
              <a:spcBef>
                <a:spcPct val="0"/>
              </a:spcBef>
              <a:buClr>
                <a:srgbClr val="0070C0"/>
              </a:buClr>
              <a:buFontTx/>
              <a:buNone/>
            </a:pPr>
            <a:endParaRPr lang="en-AU" altLang="en-US" sz="2000" b="1">
              <a:latin typeface="Verdana" panose="020B0604030504040204" pitchFamily="34" charset="0"/>
            </a:endParaRPr>
          </a:p>
        </p:txBody>
      </p:sp>
      <p:pic>
        <p:nvPicPr>
          <p:cNvPr id="147461" name="Picture 4" descr="Radio hand communication talk 166769158"/>
          <p:cNvPicPr>
            <a:picLocks noChangeAspect="1" noChangeArrowheads="1"/>
          </p:cNvPicPr>
          <p:nvPr/>
        </p:nvPicPr>
        <p:blipFill>
          <a:blip r:embed="rId4">
            <a:extLst>
              <a:ext uri="{28A0092B-C50C-407E-A947-70E740481C1C}">
                <a14:useLocalDpi xmlns:a14="http://schemas.microsoft.com/office/drawing/2010/main" val="0"/>
              </a:ext>
            </a:extLst>
          </a:blip>
          <a:srcRect l="32" t="9850" r="-32" b="13759"/>
          <a:stretch>
            <a:fillRect/>
          </a:stretch>
        </p:blipFill>
        <p:spPr bwMode="auto">
          <a:xfrm>
            <a:off x="7577138" y="5368925"/>
            <a:ext cx="2881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026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29" y="143670"/>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TextBox 2"/>
          <p:cNvSpPr txBox="1">
            <a:spLocks noChangeArrowheads="1"/>
          </p:cNvSpPr>
          <p:nvPr/>
        </p:nvSpPr>
        <p:spPr bwMode="auto">
          <a:xfrm>
            <a:off x="1905001" y="1304925"/>
            <a:ext cx="8169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Common Faults in Equipment and Systems</a:t>
            </a:r>
          </a:p>
        </p:txBody>
      </p:sp>
      <p:sp>
        <p:nvSpPr>
          <p:cNvPr id="149508" name="TextBox 3"/>
          <p:cNvSpPr txBox="1">
            <a:spLocks noChangeArrowheads="1"/>
          </p:cNvSpPr>
          <p:nvPr/>
        </p:nvSpPr>
        <p:spPr bwMode="auto">
          <a:xfrm>
            <a:off x="2460626" y="2363789"/>
            <a:ext cx="8207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en-AU" altLang="en-US" sz="2000">
                <a:latin typeface="Verdana" panose="020B0604030504040204" pitchFamily="34" charset="0"/>
              </a:rPr>
              <a:t>Common things that will affect the operation of communication equipment and systems can include:</a:t>
            </a:r>
          </a:p>
          <a:p>
            <a:pPr>
              <a:spcBef>
                <a:spcPct val="0"/>
              </a:spcBef>
              <a:buFontTx/>
              <a:buNone/>
            </a:pPr>
            <a:endParaRPr lang="en-AU" altLang="en-US" sz="2000">
              <a:latin typeface="Verdana" panose="020B0604030504040204" pitchFamily="34" charset="0"/>
            </a:endParaRPr>
          </a:p>
          <a:p>
            <a:pPr>
              <a:spcBef>
                <a:spcPct val="0"/>
              </a:spcBef>
              <a:buClr>
                <a:srgbClr val="0070C0"/>
              </a:buClr>
              <a:buFontTx/>
              <a:buNone/>
            </a:pPr>
            <a:endParaRPr lang="en-AU" altLang="en-US" sz="2000" b="1">
              <a:latin typeface="Verdana" panose="020B0604030504040204" pitchFamily="34" charset="0"/>
            </a:endParaRPr>
          </a:p>
        </p:txBody>
      </p:sp>
      <p:pic>
        <p:nvPicPr>
          <p:cNvPr id="149509" name="Picture 4" descr="\\192.168.113.1\Production\Projects 2014\Streamlined Resources\3 DTP - In progress\RIICOM201D Communicate in the workplace\RIICOM201D Smart art\RIICOM201D 2.6.1 (2).png"/>
          <p:cNvPicPr>
            <a:picLocks noChangeAspect="1" noChangeArrowheads="1"/>
          </p:cNvPicPr>
          <p:nvPr/>
        </p:nvPicPr>
        <p:blipFill>
          <a:blip r:embed="rId4">
            <a:extLst>
              <a:ext uri="{28A0092B-C50C-407E-A947-70E740481C1C}">
                <a14:useLocalDpi xmlns:a14="http://schemas.microsoft.com/office/drawing/2010/main" val="0"/>
              </a:ext>
            </a:extLst>
          </a:blip>
          <a:srcRect l="1389" r="2777"/>
          <a:stretch>
            <a:fillRect/>
          </a:stretch>
        </p:blipFill>
        <p:spPr bwMode="auto">
          <a:xfrm>
            <a:off x="3071814" y="3206751"/>
            <a:ext cx="5184775"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0" name="Rectangle 1"/>
          <p:cNvSpPr>
            <a:spLocks noChangeArrowheads="1"/>
          </p:cNvSpPr>
          <p:nvPr/>
        </p:nvSpPr>
        <p:spPr bwMode="auto">
          <a:xfrm>
            <a:off x="2208214" y="5522913"/>
            <a:ext cx="72675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en-US" altLang="en-US" sz="2000">
                <a:latin typeface="Verdana" panose="020B0604030504040204" pitchFamily="34" charset="0"/>
              </a:rPr>
              <a:t>Never use faulty or defective equipment. If it fails during operations you could put yourself or others at risk.</a:t>
            </a:r>
            <a:endParaRPr lang="en-AU" altLang="en-US" sz="2000">
              <a:latin typeface="Verdana" panose="020B0604030504040204" pitchFamily="34" charset="0"/>
            </a:endParaRPr>
          </a:p>
        </p:txBody>
      </p:sp>
    </p:spTree>
    <p:extLst>
      <p:ext uri="{BB962C8B-B14F-4D97-AF65-F5344CB8AC3E}">
        <p14:creationId xmlns:p14="http://schemas.microsoft.com/office/powerpoint/2010/main" val="31274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346" y="1252920"/>
            <a:ext cx="10515600" cy="1325563"/>
          </a:xfrm>
        </p:spPr>
        <p:txBody>
          <a:bodyPr>
            <a:normAutofit/>
          </a:bodyPr>
          <a:lstStyle/>
          <a:p>
            <a:pPr algn="ctr"/>
            <a:r>
              <a:rPr lang="en-AU" sz="2800" b="1" dirty="0">
                <a:latin typeface="Verdana" panose="020B0604030504040204" pitchFamily="34" charset="0"/>
                <a:ea typeface="Verdana" panose="020B0604030504040204" pitchFamily="34" charset="0"/>
                <a:cs typeface="Verdana" panose="020B0604030504040204" pitchFamily="34" charset="0"/>
              </a:rPr>
              <a:t>Administration Information</a:t>
            </a:r>
          </a:p>
        </p:txBody>
      </p:sp>
      <p:sp>
        <p:nvSpPr>
          <p:cNvPr id="3" name="Content Placeholder 2"/>
          <p:cNvSpPr>
            <a:spLocks noGrp="1"/>
          </p:cNvSpPr>
          <p:nvPr>
            <p:ph idx="1"/>
          </p:nvPr>
        </p:nvSpPr>
        <p:spPr>
          <a:xfrm>
            <a:off x="739346" y="2580375"/>
            <a:ext cx="10515600" cy="3882209"/>
          </a:xfrm>
        </p:spPr>
        <p:txBody>
          <a:bodyPr/>
          <a:lstStyle/>
          <a:p>
            <a:endParaRPr lang="en-AU" dirty="0"/>
          </a:p>
          <a:p>
            <a:pPr>
              <a:buClr>
                <a:srgbClr val="0070C0"/>
              </a:buClr>
              <a:buFont typeface="Wingdings" panose="05000000000000000000" pitchFamily="2" charset="2"/>
              <a:buChar char="Ø"/>
            </a:pPr>
            <a:r>
              <a:rPr lang="en-AU" dirty="0"/>
              <a:t> Require you to read:   </a:t>
            </a:r>
          </a:p>
          <a:p>
            <a:pPr marL="0" indent="0">
              <a:buClr>
                <a:srgbClr val="0070C0"/>
              </a:buClr>
              <a:buNone/>
            </a:pPr>
            <a:r>
              <a:rPr lang="en-AU" dirty="0">
                <a:hlinkClick r:id="rId2"/>
              </a:rPr>
              <a:t>     http://www.blendedlearning.edu.au/home/policies-forms/</a:t>
            </a:r>
            <a:endParaRPr lang="en-AU" dirty="0"/>
          </a:p>
          <a:p>
            <a:pPr marL="0" indent="0">
              <a:buClr>
                <a:srgbClr val="0070C0"/>
              </a:buClr>
              <a:buNone/>
            </a:pPr>
            <a:endParaRPr lang="en-AU" dirty="0"/>
          </a:p>
          <a:p>
            <a:pPr>
              <a:buClr>
                <a:srgbClr val="0070C0"/>
              </a:buClr>
              <a:buFont typeface="Wingdings" panose="05000000000000000000" pitchFamily="2" charset="2"/>
              <a:buChar char="Ø"/>
            </a:pPr>
            <a:r>
              <a:rPr lang="en-AU" dirty="0"/>
              <a:t> Must obtain today a Unique Student Identifier</a:t>
            </a:r>
          </a:p>
          <a:p>
            <a:pPr marL="0" indent="0">
              <a:buClr>
                <a:srgbClr val="0070C0"/>
              </a:buClr>
              <a:buNone/>
            </a:pPr>
            <a:r>
              <a:rPr lang="en-AU" dirty="0">
                <a:hlinkClick r:id="rId3"/>
              </a:rPr>
              <a:t>     www.usi.gov.au</a:t>
            </a:r>
            <a:endParaRPr lang="en-AU" dirty="0"/>
          </a:p>
          <a:p>
            <a:pPr marL="0" indent="0">
              <a:buClr>
                <a:srgbClr val="0070C0"/>
              </a:buClr>
              <a:buNone/>
            </a:pPr>
            <a:endParaRPr lang="en-AU" dirty="0"/>
          </a:p>
          <a:p>
            <a:endParaRPr lang="en-AU" dirty="0"/>
          </a:p>
          <a:p>
            <a:endParaRPr lang="en-AU" dirty="0"/>
          </a:p>
        </p:txBody>
      </p:sp>
      <p:pic>
        <p:nvPicPr>
          <p:cNvPr id="4" name="Picture 9" descr="bli_logo_letterhead_cmy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126" y="220826"/>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766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5" y="265923"/>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TextBox 2"/>
          <p:cNvSpPr txBox="1">
            <a:spLocks noChangeArrowheads="1"/>
          </p:cNvSpPr>
          <p:nvPr/>
        </p:nvSpPr>
        <p:spPr bwMode="auto">
          <a:xfrm>
            <a:off x="2246314" y="1916114"/>
            <a:ext cx="8169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Report and Record Faults</a:t>
            </a:r>
          </a:p>
        </p:txBody>
      </p:sp>
      <p:sp>
        <p:nvSpPr>
          <p:cNvPr id="4" name="TextBox 3"/>
          <p:cNvSpPr txBox="1"/>
          <p:nvPr/>
        </p:nvSpPr>
        <p:spPr>
          <a:xfrm>
            <a:off x="2208214" y="2781300"/>
            <a:ext cx="8207375" cy="1938338"/>
          </a:xfrm>
          <a:prstGeom prst="rect">
            <a:avLst/>
          </a:prstGeom>
          <a:noFill/>
        </p:spPr>
        <p:txBody>
          <a:bodyPr>
            <a:spAutoFit/>
          </a:bodyPr>
          <a:lstStyle/>
          <a:p>
            <a:pPr>
              <a:defRPr/>
            </a:pPr>
            <a:r>
              <a:rPr lang="en-AU" sz="2000" dirty="0">
                <a:latin typeface="Verdana" panose="020B0604030504040204" pitchFamily="34" charset="0"/>
                <a:ea typeface="Verdana" panose="020B0604030504040204" pitchFamily="34" charset="0"/>
                <a:cs typeface="Verdana" panose="020B0604030504040204" pitchFamily="34" charset="0"/>
              </a:rPr>
              <a:t>A typical procedure for the reporting and recording of faults may include:</a:t>
            </a:r>
          </a:p>
          <a:p>
            <a:pP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Tagging the item.</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Recording the problem.</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Reporting the fault.</a:t>
            </a:r>
          </a:p>
        </p:txBody>
      </p:sp>
      <p:pic>
        <p:nvPicPr>
          <p:cNvPr id="151557" name="Picture 5" descr="Lock out tag out saves lives out of servi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25" y="4292600"/>
            <a:ext cx="26352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517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1"/>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TextBox 2"/>
          <p:cNvSpPr txBox="1">
            <a:spLocks noChangeArrowheads="1"/>
          </p:cNvSpPr>
          <p:nvPr/>
        </p:nvSpPr>
        <p:spPr bwMode="auto">
          <a:xfrm>
            <a:off x="2246314" y="1989139"/>
            <a:ext cx="8169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Report and Record Faults</a:t>
            </a:r>
          </a:p>
        </p:txBody>
      </p:sp>
      <p:sp>
        <p:nvSpPr>
          <p:cNvPr id="4" name="TextBox 3"/>
          <p:cNvSpPr txBox="1"/>
          <p:nvPr/>
        </p:nvSpPr>
        <p:spPr>
          <a:xfrm>
            <a:off x="2208214" y="2997201"/>
            <a:ext cx="8207375" cy="2862263"/>
          </a:xfrm>
          <a:prstGeom prst="rect">
            <a:avLst/>
          </a:prstGeom>
          <a:noFill/>
        </p:spPr>
        <p:txBody>
          <a:bodyPr>
            <a:spAutoFit/>
          </a:bodyPr>
          <a:lstStyle/>
          <a:p>
            <a:pPr>
              <a:defRPr/>
            </a:pPr>
            <a:r>
              <a:rPr lang="en-AU" sz="2000" dirty="0">
                <a:latin typeface="Verdana" panose="020B0604030504040204" pitchFamily="34" charset="0"/>
                <a:ea typeface="Verdana" panose="020B0604030504040204" pitchFamily="34" charset="0"/>
                <a:cs typeface="Verdana" panose="020B0604030504040204" pitchFamily="34" charset="0"/>
              </a:rPr>
              <a:t>Tagging an item involves placing a tag on the piece of equipment so that others are award that it should not be used (‘isolation’).</a:t>
            </a:r>
          </a:p>
          <a:p>
            <a:pP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This tag will need to stay in place until the fault has been fixed and the equipment has been certified as fit for use.</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Never use an item out of communication that has been tagged out.</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Never remove the tags from the equipment.</a:t>
            </a:r>
          </a:p>
        </p:txBody>
      </p:sp>
    </p:spTree>
    <p:extLst>
      <p:ext uri="{BB962C8B-B14F-4D97-AF65-F5344CB8AC3E}">
        <p14:creationId xmlns:p14="http://schemas.microsoft.com/office/powerpoint/2010/main" val="2763941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9"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06" y="243905"/>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5" name="TextBox 2"/>
          <p:cNvSpPr txBox="1">
            <a:spLocks noChangeArrowheads="1"/>
          </p:cNvSpPr>
          <p:nvPr/>
        </p:nvSpPr>
        <p:spPr bwMode="auto">
          <a:xfrm>
            <a:off x="1524001" y="1814513"/>
            <a:ext cx="9072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2800" b="1" dirty="0">
                <a:latin typeface="Verdana" panose="020B0604030504040204" pitchFamily="34" charset="0"/>
              </a:rPr>
              <a:t>Workplace Communications</a:t>
            </a:r>
          </a:p>
        </p:txBody>
      </p:sp>
      <p:pic>
        <p:nvPicPr>
          <p:cNvPr id="5" name="Picture 1" descr="plant machinery operator workers communication 10116033_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63752" y="3501008"/>
            <a:ext cx="4392488"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9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59" y="125964"/>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3" name="TextBox 2"/>
          <p:cNvSpPr txBox="1">
            <a:spLocks noChangeArrowheads="1"/>
          </p:cNvSpPr>
          <p:nvPr/>
        </p:nvSpPr>
        <p:spPr bwMode="auto">
          <a:xfrm>
            <a:off x="2247901" y="1863725"/>
            <a:ext cx="8169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Speak Clearly and Listen Carefully</a:t>
            </a:r>
          </a:p>
        </p:txBody>
      </p:sp>
      <p:sp>
        <p:nvSpPr>
          <p:cNvPr id="4" name="TextBox 3"/>
          <p:cNvSpPr txBox="1"/>
          <p:nvPr/>
        </p:nvSpPr>
        <p:spPr>
          <a:xfrm>
            <a:off x="2209801" y="2781301"/>
            <a:ext cx="8207375" cy="2862263"/>
          </a:xfrm>
          <a:prstGeom prst="rect">
            <a:avLst/>
          </a:prstGeom>
          <a:noFill/>
        </p:spPr>
        <p:txBody>
          <a:bodyPr>
            <a:spAutoFit/>
          </a:bodyPr>
          <a:lstStyle/>
          <a:p>
            <a:pPr>
              <a:defRPr/>
            </a:pPr>
            <a:r>
              <a:rPr lang="en-AU" sz="2000" dirty="0">
                <a:latin typeface="Verdana" panose="020B0604030504040204" pitchFamily="34" charset="0"/>
                <a:ea typeface="Verdana" panose="020B0604030504040204" pitchFamily="34" charset="0"/>
                <a:cs typeface="Verdana" panose="020B0604030504040204" pitchFamily="34" charset="0"/>
              </a:rPr>
              <a:t>It is important that you speak clearly and listen carefully to make sure:</a:t>
            </a:r>
          </a:p>
          <a:p>
            <a:pP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Everyone understands what has been said.</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Everybody knows what they are to do.</a:t>
            </a:r>
          </a:p>
          <a:p>
            <a:pPr marL="342900" indent="-342900">
              <a:buClr>
                <a:srgbClr val="0070C0"/>
              </a:buClr>
              <a:buFont typeface="Wingdings" panose="05000000000000000000" pitchFamily="2" charset="2"/>
              <a:buChar char="Ø"/>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buClr>
                <a:srgbClr val="0070C0"/>
              </a:buCl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buClr>
                <a:srgbClr val="0070C0"/>
              </a:buClr>
              <a:defRPr/>
            </a:pPr>
            <a:endParaRPr lang="en-AU"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63845" name="Rectangle 1"/>
          <p:cNvSpPr>
            <a:spLocks noChangeArrowheads="1"/>
          </p:cNvSpPr>
          <p:nvPr/>
        </p:nvSpPr>
        <p:spPr bwMode="auto">
          <a:xfrm>
            <a:off x="2209801" y="4292601"/>
            <a:ext cx="7267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endParaRPr lang="en-US" altLang="en-US" sz="2000">
              <a:latin typeface="Verdana" panose="020B0604030504040204" pitchFamily="34" charset="0"/>
            </a:endParaRPr>
          </a:p>
          <a:p>
            <a:pPr eaLnBrk="1" hangingPunct="1">
              <a:spcBef>
                <a:spcPct val="0"/>
              </a:spcBef>
              <a:buFontTx/>
              <a:buNone/>
            </a:pPr>
            <a:r>
              <a:rPr lang="en-US" altLang="en-US" sz="2000">
                <a:latin typeface="Verdana" panose="020B0604030504040204" pitchFamily="34" charset="0"/>
              </a:rPr>
              <a:t>Be respectful. Avoid slang terms and ‘in-jokes’ as they may confuse or offend others. Try to avoid overly technical terms and ideas.</a:t>
            </a:r>
            <a:endParaRPr lang="en-AU" altLang="en-US" sz="2000">
              <a:latin typeface="Verdana" panose="020B0604030504040204" pitchFamily="34" charset="0"/>
            </a:endParaRPr>
          </a:p>
        </p:txBody>
      </p:sp>
    </p:spTree>
    <p:extLst>
      <p:ext uri="{BB962C8B-B14F-4D97-AF65-F5344CB8AC3E}">
        <p14:creationId xmlns:p14="http://schemas.microsoft.com/office/powerpoint/2010/main" val="3960972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20" y="224632"/>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TextBox 2"/>
          <p:cNvSpPr txBox="1">
            <a:spLocks noChangeArrowheads="1"/>
          </p:cNvSpPr>
          <p:nvPr/>
        </p:nvSpPr>
        <p:spPr bwMode="auto">
          <a:xfrm>
            <a:off x="2173289" y="1735139"/>
            <a:ext cx="8169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Speak Clearly and Listen Carefully</a:t>
            </a:r>
          </a:p>
        </p:txBody>
      </p:sp>
      <p:sp>
        <p:nvSpPr>
          <p:cNvPr id="165892" name="TextBox 3"/>
          <p:cNvSpPr txBox="1">
            <a:spLocks noChangeArrowheads="1"/>
          </p:cNvSpPr>
          <p:nvPr/>
        </p:nvSpPr>
        <p:spPr bwMode="auto">
          <a:xfrm>
            <a:off x="2135189" y="2905126"/>
            <a:ext cx="82073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en-AU" altLang="en-US" sz="2000">
                <a:latin typeface="Verdana" panose="020B0604030504040204" pitchFamily="34" charset="0"/>
              </a:rPr>
              <a:t>Listen carefully and clarify any points of the conversation that you are not sure about.</a:t>
            </a:r>
          </a:p>
          <a:p>
            <a:pPr>
              <a:spcBef>
                <a:spcPct val="0"/>
              </a:spcBef>
              <a:buFontTx/>
              <a:buNone/>
            </a:pPr>
            <a:endParaRPr lang="en-AU" altLang="en-US" sz="2000">
              <a:latin typeface="Verdana" panose="020B0604030504040204" pitchFamily="34" charset="0"/>
            </a:endParaRPr>
          </a:p>
          <a:p>
            <a:pPr>
              <a:spcBef>
                <a:spcPct val="0"/>
              </a:spcBef>
              <a:buFontTx/>
              <a:buNone/>
            </a:pPr>
            <a:r>
              <a:rPr lang="en-AU" altLang="en-US" sz="2000">
                <a:latin typeface="Verdana" panose="020B0604030504040204" pitchFamily="34" charset="0"/>
              </a:rPr>
              <a:t>Try to leave the conversation with everybody clear about what has been said and aware of what they need to do with this information.</a:t>
            </a:r>
          </a:p>
          <a:p>
            <a:pPr>
              <a:spcBef>
                <a:spcPct val="0"/>
              </a:spcBef>
              <a:buClr>
                <a:srgbClr val="0070C0"/>
              </a:buClr>
              <a:buFontTx/>
              <a:buNone/>
            </a:pPr>
            <a:endParaRPr lang="en-AU" altLang="en-US" sz="2000">
              <a:latin typeface="Verdana" panose="020B0604030504040204" pitchFamily="34" charset="0"/>
            </a:endParaRPr>
          </a:p>
          <a:p>
            <a:pPr>
              <a:spcBef>
                <a:spcPct val="0"/>
              </a:spcBef>
              <a:buFontTx/>
              <a:buNone/>
            </a:pPr>
            <a:endParaRPr lang="en-AU" altLang="en-US" sz="2000">
              <a:latin typeface="Verdana" panose="020B0604030504040204" pitchFamily="34" charset="0"/>
            </a:endParaRPr>
          </a:p>
          <a:p>
            <a:pPr>
              <a:spcBef>
                <a:spcPct val="0"/>
              </a:spcBef>
              <a:buClr>
                <a:srgbClr val="0070C0"/>
              </a:buClr>
              <a:buFontTx/>
              <a:buNone/>
            </a:pPr>
            <a:endParaRPr lang="en-AU" altLang="en-US" sz="2000" b="1">
              <a:latin typeface="Verdana" panose="020B0604030504040204" pitchFamily="34" charset="0"/>
            </a:endParaRPr>
          </a:p>
        </p:txBody>
      </p:sp>
      <p:pic>
        <p:nvPicPr>
          <p:cNvPr id="165893" name="Picture 4" descr="construction consult report clipboard talk communication 3646978_m"/>
          <p:cNvPicPr>
            <a:picLocks noChangeAspect="1" noChangeArrowheads="1"/>
          </p:cNvPicPr>
          <p:nvPr/>
        </p:nvPicPr>
        <p:blipFill>
          <a:blip r:embed="rId4">
            <a:extLst>
              <a:ext uri="{28A0092B-C50C-407E-A947-70E740481C1C}">
                <a14:useLocalDpi xmlns:a14="http://schemas.microsoft.com/office/drawing/2010/main" val="0"/>
              </a:ext>
            </a:extLst>
          </a:blip>
          <a:srcRect r="11111"/>
          <a:stretch>
            <a:fillRect/>
          </a:stretch>
        </p:blipFill>
        <p:spPr bwMode="auto">
          <a:xfrm>
            <a:off x="7585076" y="4692651"/>
            <a:ext cx="2879725"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296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31" y="359568"/>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TextBox 2"/>
          <p:cNvSpPr txBox="1">
            <a:spLocks noChangeArrowheads="1"/>
          </p:cNvSpPr>
          <p:nvPr/>
        </p:nvSpPr>
        <p:spPr bwMode="auto">
          <a:xfrm>
            <a:off x="1928814" y="1530350"/>
            <a:ext cx="8169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Ask Questions and Confirm Information</a:t>
            </a:r>
          </a:p>
        </p:txBody>
      </p:sp>
      <p:sp>
        <p:nvSpPr>
          <p:cNvPr id="167940" name="TextBox 3"/>
          <p:cNvSpPr txBox="1">
            <a:spLocks noChangeArrowheads="1"/>
          </p:cNvSpPr>
          <p:nvPr/>
        </p:nvSpPr>
        <p:spPr bwMode="auto">
          <a:xfrm>
            <a:off x="2209801" y="2781300"/>
            <a:ext cx="82073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en-AU" altLang="en-US" sz="2000">
                <a:latin typeface="Verdana" panose="020B0604030504040204" pitchFamily="34" charset="0"/>
              </a:rPr>
              <a:t>Make sure you take the opportunity to ask questions to confirm any details that you are unclear about.</a:t>
            </a:r>
          </a:p>
          <a:p>
            <a:pPr>
              <a:spcBef>
                <a:spcPct val="0"/>
              </a:spcBef>
              <a:buFontTx/>
              <a:buNone/>
            </a:pPr>
            <a:r>
              <a:rPr lang="en-AU" altLang="en-US" sz="2000">
                <a:latin typeface="Verdana" panose="020B0604030504040204" pitchFamily="34" charset="0"/>
              </a:rPr>
              <a:t>You can ask:</a:t>
            </a:r>
          </a:p>
          <a:p>
            <a:pPr>
              <a:spcBef>
                <a:spcPct val="0"/>
              </a:spcBef>
              <a:buClr>
                <a:srgbClr val="0070C0"/>
              </a:buClr>
              <a:buFontTx/>
              <a:buNone/>
            </a:pPr>
            <a:endParaRPr lang="en-AU" altLang="en-US" sz="2000">
              <a:latin typeface="Verdana" panose="020B0604030504040204" pitchFamily="34" charset="0"/>
            </a:endParaRPr>
          </a:p>
          <a:p>
            <a:pPr>
              <a:spcBef>
                <a:spcPct val="0"/>
              </a:spcBef>
              <a:buFontTx/>
              <a:buNone/>
            </a:pPr>
            <a:endParaRPr lang="en-AU" altLang="en-US" sz="2000">
              <a:latin typeface="Verdana" panose="020B0604030504040204" pitchFamily="34" charset="0"/>
            </a:endParaRPr>
          </a:p>
          <a:p>
            <a:pPr>
              <a:spcBef>
                <a:spcPct val="0"/>
              </a:spcBef>
              <a:buClr>
                <a:srgbClr val="0070C0"/>
              </a:buClr>
              <a:buFontTx/>
              <a:buNone/>
            </a:pPr>
            <a:endParaRPr lang="en-AU" altLang="en-US" sz="2000" b="1">
              <a:latin typeface="Verdana" panose="020B0604030504040204" pitchFamily="34" charset="0"/>
            </a:endParaRPr>
          </a:p>
        </p:txBody>
      </p:sp>
      <p:pic>
        <p:nvPicPr>
          <p:cNvPr id="167941" name="Picture 5" descr="\\192.168.113.1\Production\Projects 2014\Streamlined Resources\3 DTP - In progress\RIICOM201D Communicate in the workplace\RIICOM201D Smart art\RIICOM201D 3.1.1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3722688"/>
            <a:ext cx="59944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147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81" y="200609"/>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7" name="TextBox 2"/>
          <p:cNvSpPr txBox="1">
            <a:spLocks noChangeArrowheads="1"/>
          </p:cNvSpPr>
          <p:nvPr/>
        </p:nvSpPr>
        <p:spPr bwMode="auto">
          <a:xfrm>
            <a:off x="2154239" y="1812925"/>
            <a:ext cx="8169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Ask Questions and Confirm Information</a:t>
            </a:r>
          </a:p>
        </p:txBody>
      </p:sp>
      <p:sp>
        <p:nvSpPr>
          <p:cNvPr id="169988" name="TextBox 3"/>
          <p:cNvSpPr txBox="1">
            <a:spLocks noChangeArrowheads="1"/>
          </p:cNvSpPr>
          <p:nvPr/>
        </p:nvSpPr>
        <p:spPr bwMode="auto">
          <a:xfrm>
            <a:off x="2135189" y="3213100"/>
            <a:ext cx="82073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spcBef>
                <a:spcPts val="438"/>
              </a:spcBef>
              <a:buNone/>
            </a:pPr>
            <a:r>
              <a:rPr lang="en-AU" altLang="en-US" sz="2000">
                <a:latin typeface="Verdana" panose="020B0604030504040204" pitchFamily="34" charset="0"/>
              </a:rPr>
              <a:t>Always take the time to confirm any details that you are not 100% sure about and to confirm that other people have understood what you have said.</a:t>
            </a:r>
            <a:endParaRPr lang="en-US" altLang="en-US" sz="2000">
              <a:latin typeface="Verdana" panose="020B0604030504040204" pitchFamily="34" charset="0"/>
            </a:endParaRPr>
          </a:p>
          <a:p>
            <a:pPr>
              <a:spcBef>
                <a:spcPct val="0"/>
              </a:spcBef>
              <a:buClr>
                <a:srgbClr val="0070C0"/>
              </a:buClr>
              <a:buFontTx/>
              <a:buNone/>
            </a:pPr>
            <a:endParaRPr lang="en-AU" altLang="en-US" sz="2000">
              <a:latin typeface="Verdana" panose="020B0604030504040204" pitchFamily="34" charset="0"/>
            </a:endParaRPr>
          </a:p>
          <a:p>
            <a:pPr>
              <a:spcBef>
                <a:spcPct val="0"/>
              </a:spcBef>
              <a:buFontTx/>
              <a:buNone/>
            </a:pPr>
            <a:endParaRPr lang="en-AU" altLang="en-US" sz="2000">
              <a:latin typeface="Verdana" panose="020B0604030504040204" pitchFamily="34" charset="0"/>
            </a:endParaRPr>
          </a:p>
          <a:p>
            <a:pPr>
              <a:spcBef>
                <a:spcPct val="0"/>
              </a:spcBef>
              <a:buClr>
                <a:srgbClr val="0070C0"/>
              </a:buClr>
              <a:buFontTx/>
              <a:buNone/>
            </a:pPr>
            <a:endParaRPr lang="en-AU" altLang="en-US" sz="2000" b="1">
              <a:latin typeface="Verdana" panose="020B0604030504040204" pitchFamily="34" charset="0"/>
            </a:endParaRPr>
          </a:p>
        </p:txBody>
      </p:sp>
      <p:pic>
        <p:nvPicPr>
          <p:cNvPr id="6" name="Picture 4" descr="\\192.168.113.1\Production\Projects 2014\Streamlined Resources\3 DTP - In progress\RIICOM201D Communicate in the workplace\RIICOM201D Smart art\3-1-1.jpg"/>
          <p:cNvPicPr>
            <a:picLocks noChangeAspect="1" noChangeArrowheads="1"/>
          </p:cNvPicPr>
          <p:nvPr/>
        </p:nvPicPr>
        <p:blipFill>
          <a:blip r:embed="rId4">
            <a:extLst>
              <a:ext uri="{28A0092B-C50C-407E-A947-70E740481C1C}">
                <a14:useLocalDpi xmlns:a14="http://schemas.microsoft.com/office/drawing/2010/main" val="0"/>
              </a:ext>
            </a:extLst>
          </a:blip>
          <a:srcRect l="16563" r="12903"/>
          <a:stretch>
            <a:fillRect/>
          </a:stretch>
        </p:blipFill>
        <p:spPr bwMode="auto">
          <a:xfrm>
            <a:off x="4511824" y="4437113"/>
            <a:ext cx="3064806" cy="21377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015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04" y="163286"/>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TextBox 2"/>
          <p:cNvSpPr txBox="1">
            <a:spLocks noChangeArrowheads="1"/>
          </p:cNvSpPr>
          <p:nvPr/>
        </p:nvSpPr>
        <p:spPr bwMode="auto">
          <a:xfrm>
            <a:off x="2309814" y="1782764"/>
            <a:ext cx="8169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Use Communication Signals</a:t>
            </a:r>
          </a:p>
        </p:txBody>
      </p:sp>
      <p:sp>
        <p:nvSpPr>
          <p:cNvPr id="4" name="TextBox 3"/>
          <p:cNvSpPr txBox="1"/>
          <p:nvPr/>
        </p:nvSpPr>
        <p:spPr>
          <a:xfrm>
            <a:off x="2209801" y="2781301"/>
            <a:ext cx="8207375" cy="3785652"/>
          </a:xfrm>
          <a:prstGeom prst="rect">
            <a:avLst/>
          </a:prstGeom>
          <a:noFill/>
        </p:spPr>
        <p:txBody>
          <a:bodyPr>
            <a:spAutoFit/>
          </a:bodyPr>
          <a:lstStyle/>
          <a:p>
            <a:pPr>
              <a:buClr>
                <a:srgbClr val="0070C0"/>
              </a:buClr>
              <a:defRPr/>
            </a:pPr>
            <a:r>
              <a:rPr lang="en-AU" altLang="en-US" sz="2000" dirty="0">
                <a:latin typeface="Verdana" panose="020B0604030504040204" pitchFamily="34" charset="0"/>
                <a:ea typeface="Verdana" panose="020B0604030504040204" pitchFamily="34" charset="0"/>
                <a:cs typeface="Verdana" panose="020B0604030504040204" pitchFamily="34" charset="0"/>
              </a:rPr>
              <a:t>Signalling methods used in a workplace:</a:t>
            </a:r>
          </a:p>
          <a:p>
            <a:pPr>
              <a:buClr>
                <a:srgbClr val="0070C0"/>
              </a:buClr>
              <a:defRPr/>
            </a:pPr>
            <a:endParaRPr lang="en-AU" alt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r>
              <a:rPr lang="en-AU" altLang="en-US" sz="2000" dirty="0">
                <a:latin typeface="Verdana" panose="020B0604030504040204" pitchFamily="34" charset="0"/>
                <a:ea typeface="Verdana" panose="020B0604030504040204" pitchFamily="34" charset="0"/>
                <a:cs typeface="Verdana" panose="020B0604030504040204" pitchFamily="34" charset="0"/>
              </a:rPr>
              <a:t>Hand signals.</a:t>
            </a:r>
          </a:p>
          <a:p>
            <a:pPr marL="342900" indent="-342900">
              <a:buClr>
                <a:srgbClr val="0070C0"/>
              </a:buClr>
              <a:buFont typeface="Wingdings" panose="05000000000000000000" pitchFamily="2" charset="2"/>
              <a:buChar char="Ø"/>
              <a:defRPr/>
            </a:pPr>
            <a:r>
              <a:rPr lang="en-AU" altLang="en-US" sz="2000" dirty="0">
                <a:latin typeface="Verdana" panose="020B0604030504040204" pitchFamily="34" charset="0"/>
                <a:ea typeface="Verdana" panose="020B0604030504040204" pitchFamily="34" charset="0"/>
                <a:cs typeface="Verdana" panose="020B0604030504040204" pitchFamily="34" charset="0"/>
              </a:rPr>
              <a:t>Safety lights.</a:t>
            </a:r>
          </a:p>
          <a:p>
            <a:pPr marL="342900" indent="-342900">
              <a:buClr>
                <a:srgbClr val="0070C0"/>
              </a:buClr>
              <a:buFont typeface="Wingdings" panose="05000000000000000000" pitchFamily="2" charset="2"/>
              <a:buChar char="Ø"/>
              <a:defRPr/>
            </a:pPr>
            <a:endParaRPr lang="en-AU" alt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endParaRPr lang="en-AU" altLang="en-US" sz="2000" dirty="0">
              <a:latin typeface="Verdana" panose="020B0604030504040204" pitchFamily="34" charset="0"/>
              <a:ea typeface="Verdana" panose="020B0604030504040204" pitchFamily="34" charset="0"/>
              <a:cs typeface="Verdana" panose="020B0604030504040204" pitchFamily="34" charset="0"/>
            </a:endParaRPr>
          </a:p>
          <a:p>
            <a:pPr>
              <a:buClr>
                <a:srgbClr val="0070C0"/>
              </a:buClr>
              <a:defRPr/>
            </a:pPr>
            <a:r>
              <a:rPr lang="en-AU" altLang="en-US" sz="2000" dirty="0">
                <a:latin typeface="Verdana" panose="020B0604030504040204" pitchFamily="34" charset="0"/>
                <a:ea typeface="Verdana" panose="020B0604030504040204" pitchFamily="34" charset="0"/>
                <a:cs typeface="Verdana" panose="020B0604030504040204" pitchFamily="34" charset="0"/>
              </a:rPr>
              <a:t>Make sure you use only sight 			               approved signalling methods 			                 to convey information.</a:t>
            </a:r>
          </a:p>
          <a:p>
            <a:pPr>
              <a:buClr>
                <a:srgbClr val="0070C0"/>
              </a:buCl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buClr>
                <a:srgbClr val="0070C0"/>
              </a:buClr>
              <a:defRPr/>
            </a:pPr>
            <a:endParaRPr lang="en-AU" sz="2000" b="1" dirty="0">
              <a:latin typeface="Verdana" panose="020B0604030504040204" pitchFamily="34" charset="0"/>
              <a:ea typeface="Verdana" panose="020B0604030504040204" pitchFamily="34" charset="0"/>
              <a:cs typeface="Verdana" panose="020B0604030504040204" pitchFamily="34" charset="0"/>
            </a:endParaRPr>
          </a:p>
        </p:txBody>
      </p:sp>
      <p:pic>
        <p:nvPicPr>
          <p:cNvPr id="194565" name="Picture 2" descr="Hand signal stop PPE 184756976"/>
          <p:cNvPicPr>
            <a:picLocks noChangeAspect="1" noChangeArrowheads="1"/>
          </p:cNvPicPr>
          <p:nvPr/>
        </p:nvPicPr>
        <p:blipFill>
          <a:blip r:embed="rId4">
            <a:extLst>
              <a:ext uri="{28A0092B-C50C-407E-A947-70E740481C1C}">
                <a14:useLocalDpi xmlns:a14="http://schemas.microsoft.com/office/drawing/2010/main" val="0"/>
              </a:ext>
            </a:extLst>
          </a:blip>
          <a:srcRect t="10068" b="19075"/>
          <a:stretch>
            <a:fillRect/>
          </a:stretch>
        </p:blipFill>
        <p:spPr bwMode="auto">
          <a:xfrm>
            <a:off x="7939088" y="4221163"/>
            <a:ext cx="2519362"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369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32" y="211138"/>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7" name="TextBox 2"/>
          <p:cNvSpPr txBox="1">
            <a:spLocks noChangeArrowheads="1"/>
          </p:cNvSpPr>
          <p:nvPr/>
        </p:nvSpPr>
        <p:spPr bwMode="auto">
          <a:xfrm>
            <a:off x="1905001" y="1462089"/>
            <a:ext cx="8169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Participate in Discussions</a:t>
            </a:r>
          </a:p>
        </p:txBody>
      </p:sp>
      <p:sp>
        <p:nvSpPr>
          <p:cNvPr id="4" name="TextBox 3"/>
          <p:cNvSpPr txBox="1"/>
          <p:nvPr/>
        </p:nvSpPr>
        <p:spPr>
          <a:xfrm>
            <a:off x="2209801" y="2781301"/>
            <a:ext cx="8207375" cy="2554545"/>
          </a:xfrm>
          <a:prstGeom prst="rect">
            <a:avLst/>
          </a:prstGeom>
          <a:noFill/>
        </p:spPr>
        <p:txBody>
          <a:bodyPr>
            <a:spAutoFit/>
          </a:bodyPr>
          <a:lstStyle/>
          <a:p>
            <a:pPr marL="342900" indent="-342900">
              <a:buClr>
                <a:srgbClr val="0070C0"/>
              </a:buClr>
              <a:buFont typeface="Wingdings" panose="05000000000000000000" pitchFamily="2" charset="2"/>
              <a:buChar char="Ø"/>
              <a:defRPr/>
            </a:pPr>
            <a:r>
              <a:rPr lang="en-AU" altLang="en-US" sz="2000" dirty="0">
                <a:latin typeface="Verdana" panose="020B0604030504040204" pitchFamily="34" charset="0"/>
                <a:ea typeface="Verdana" panose="020B0604030504040204" pitchFamily="34" charset="0"/>
                <a:cs typeface="Verdana" panose="020B0604030504040204" pitchFamily="34" charset="0"/>
              </a:rPr>
              <a:t>Team meetings.</a:t>
            </a:r>
          </a:p>
          <a:p>
            <a:pPr marL="342900" indent="-342900">
              <a:buClr>
                <a:srgbClr val="0070C0"/>
              </a:buClr>
              <a:buFont typeface="Wingdings" panose="05000000000000000000" pitchFamily="2" charset="2"/>
              <a:buChar char="Ø"/>
              <a:defRPr/>
            </a:pPr>
            <a:r>
              <a:rPr lang="en-AU" altLang="en-US" sz="2000" dirty="0">
                <a:latin typeface="Verdana" panose="020B0604030504040204" pitchFamily="34" charset="0"/>
                <a:ea typeface="Verdana" panose="020B0604030504040204" pitchFamily="34" charset="0"/>
                <a:cs typeface="Verdana" panose="020B0604030504040204" pitchFamily="34" charset="0"/>
              </a:rPr>
              <a:t>Toolbox talks.</a:t>
            </a:r>
          </a:p>
          <a:p>
            <a:pPr marL="342900" indent="-342900">
              <a:buClr>
                <a:srgbClr val="0070C0"/>
              </a:buClr>
              <a:buFont typeface="Wingdings" panose="05000000000000000000" pitchFamily="2" charset="2"/>
              <a:buChar char="Ø"/>
              <a:defRPr/>
            </a:pPr>
            <a:r>
              <a:rPr lang="en-AU" altLang="en-US" sz="2000" dirty="0">
                <a:latin typeface="Verdana" panose="020B0604030504040204" pitchFamily="34" charset="0"/>
                <a:ea typeface="Verdana" panose="020B0604030504040204" pitchFamily="34" charset="0"/>
                <a:cs typeface="Verdana" panose="020B0604030504040204" pitchFamily="34" charset="0"/>
              </a:rPr>
              <a:t>Health and safety discussions.</a:t>
            </a:r>
          </a:p>
          <a:p>
            <a:pPr marL="342900" indent="-342900">
              <a:buClr>
                <a:srgbClr val="0070C0"/>
              </a:buClr>
              <a:buFont typeface="Wingdings" panose="05000000000000000000" pitchFamily="2" charset="2"/>
              <a:buChar char="Ø"/>
              <a:defRPr/>
            </a:pPr>
            <a:r>
              <a:rPr lang="en-AU" altLang="en-US" sz="2000" dirty="0">
                <a:latin typeface="Verdana" panose="020B0604030504040204" pitchFamily="34" charset="0"/>
                <a:ea typeface="Verdana" panose="020B0604030504040204" pitchFamily="34" charset="0"/>
                <a:cs typeface="Verdana" panose="020B0604030504040204" pitchFamily="34" charset="0"/>
              </a:rPr>
              <a:t>Project planning meetings.</a:t>
            </a:r>
          </a:p>
          <a:p>
            <a:pPr marL="342900" indent="-342900">
              <a:buClr>
                <a:srgbClr val="0070C0"/>
              </a:buClr>
              <a:buFont typeface="Wingdings" panose="05000000000000000000" pitchFamily="2" charset="2"/>
              <a:buChar char="Ø"/>
              <a:defRPr/>
            </a:pPr>
            <a:r>
              <a:rPr lang="en-AU" altLang="en-US" sz="2000" dirty="0">
                <a:latin typeface="Verdana" panose="020B0604030504040204" pitchFamily="34" charset="0"/>
                <a:ea typeface="Verdana" panose="020B0604030504040204" pitchFamily="34" charset="0"/>
                <a:cs typeface="Verdana" panose="020B0604030504040204" pitchFamily="34" charset="0"/>
              </a:rPr>
              <a:t>Near miss or incident discussions.</a:t>
            </a:r>
          </a:p>
          <a:p>
            <a:pPr>
              <a:buClr>
                <a:srgbClr val="0070C0"/>
              </a:buCl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buClr>
                <a:srgbClr val="0070C0"/>
              </a:buClr>
              <a:defRPr/>
            </a:pPr>
            <a:endParaRPr lang="en-AU" sz="2000" b="1" dirty="0">
              <a:latin typeface="Verdana" panose="020B0604030504040204" pitchFamily="34" charset="0"/>
              <a:ea typeface="Verdana" panose="020B0604030504040204" pitchFamily="34" charset="0"/>
              <a:cs typeface="Verdana" panose="020B0604030504040204" pitchFamily="34" charset="0"/>
            </a:endParaRPr>
          </a:p>
        </p:txBody>
      </p:sp>
      <p:pic>
        <p:nvPicPr>
          <p:cNvPr id="200709" name="Picture 4" descr="\\192.168.113.1\Production\Projects 2014\Streamlined Resources\3 DTP - In progress\RIICOM201D Communicate in the workplace\RIICOM201D Smart art\3-3.jpg"/>
          <p:cNvPicPr>
            <a:picLocks noChangeAspect="1" noChangeArrowheads="1"/>
          </p:cNvPicPr>
          <p:nvPr/>
        </p:nvPicPr>
        <p:blipFill>
          <a:blip r:embed="rId4">
            <a:extLst>
              <a:ext uri="{28A0092B-C50C-407E-A947-70E740481C1C}">
                <a14:useLocalDpi xmlns:a14="http://schemas.microsoft.com/office/drawing/2010/main" val="0"/>
              </a:ext>
            </a:extLst>
          </a:blip>
          <a:srcRect l="5579" r="4166"/>
          <a:stretch>
            <a:fillRect/>
          </a:stretch>
        </p:blipFill>
        <p:spPr bwMode="auto">
          <a:xfrm>
            <a:off x="7578726" y="4895851"/>
            <a:ext cx="28797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17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32" y="182562"/>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TextBox 2"/>
          <p:cNvSpPr txBox="1">
            <a:spLocks noChangeArrowheads="1"/>
          </p:cNvSpPr>
          <p:nvPr/>
        </p:nvSpPr>
        <p:spPr bwMode="auto">
          <a:xfrm>
            <a:off x="2197101" y="1708150"/>
            <a:ext cx="8169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Communicate Cooperatively</a:t>
            </a:r>
          </a:p>
        </p:txBody>
      </p:sp>
      <p:sp>
        <p:nvSpPr>
          <p:cNvPr id="4" name="TextBox 3"/>
          <p:cNvSpPr txBox="1"/>
          <p:nvPr/>
        </p:nvSpPr>
        <p:spPr>
          <a:xfrm>
            <a:off x="2159001" y="2708276"/>
            <a:ext cx="8207375" cy="3476625"/>
          </a:xfrm>
          <a:prstGeom prst="rect">
            <a:avLst/>
          </a:prstGeom>
          <a:noFill/>
        </p:spPr>
        <p:txBody>
          <a:bodyPr>
            <a:spAutoFit/>
          </a:bodyPr>
          <a:lstStyle/>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Deal with other people honestly, professionally and with respect.</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Be aware of cultural differences between workers and choose your words and approach carefully.</a:t>
            </a:r>
          </a:p>
          <a:p>
            <a:pPr marL="342900" indent="-342900">
              <a:buClr>
                <a:srgbClr val="0070C0"/>
              </a:buClr>
              <a:buFont typeface="Wingdings" panose="05000000000000000000" pitchFamily="2" charset="2"/>
              <a:buChar char="Ø"/>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buClr>
                <a:srgbClr val="0070C0"/>
              </a:buCl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buClr>
                <a:srgbClr val="0070C0"/>
              </a:buClr>
              <a:defRPr/>
            </a:pPr>
            <a:r>
              <a:rPr lang="en-AU" sz="2000" dirty="0">
                <a:latin typeface="Verdana" panose="020B0604030504040204" pitchFamily="34" charset="0"/>
                <a:ea typeface="Verdana" panose="020B0604030504040204" pitchFamily="34" charset="0"/>
                <a:cs typeface="Verdana" panose="020B0604030504040204" pitchFamily="34" charset="0"/>
              </a:rPr>
              <a:t>If you are having difficulty 				                      talking or communicating with some			                      personnel you should speak with 				     your supervisor and discuss different 			       ways you can communicate effectively.</a:t>
            </a:r>
          </a:p>
        </p:txBody>
      </p:sp>
      <p:pic>
        <p:nvPicPr>
          <p:cNvPr id="204805" name="Picture 4" descr="worker discussion communication clipboard plans ppe site cropped 89839794"/>
          <p:cNvPicPr>
            <a:picLocks noChangeAspect="1" noChangeArrowheads="1"/>
          </p:cNvPicPr>
          <p:nvPr/>
        </p:nvPicPr>
        <p:blipFill>
          <a:blip r:embed="rId4">
            <a:extLst>
              <a:ext uri="{28A0092B-C50C-407E-A947-70E740481C1C}">
                <a14:useLocalDpi xmlns:a14="http://schemas.microsoft.com/office/drawing/2010/main" val="0"/>
              </a:ext>
            </a:extLst>
          </a:blip>
          <a:srcRect t="4152" b="8339"/>
          <a:stretch>
            <a:fillRect/>
          </a:stretch>
        </p:blipFill>
        <p:spPr bwMode="auto">
          <a:xfrm>
            <a:off x="7881938" y="4094163"/>
            <a:ext cx="2519362"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42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37" y="267479"/>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1132376" y="1550744"/>
            <a:ext cx="10549551" cy="41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en-AU" altLang="en-US" sz="2800" b="1" dirty="0">
              <a:latin typeface="Verdana" panose="020B0604030504040204" pitchFamily="34" charset="0"/>
            </a:endParaRPr>
          </a:p>
          <a:p>
            <a:pPr algn="ctr">
              <a:spcBef>
                <a:spcPct val="0"/>
              </a:spcBef>
              <a:buFontTx/>
              <a:buNone/>
            </a:pPr>
            <a:r>
              <a:rPr lang="en-AU" altLang="en-US" sz="2800" b="1" dirty="0">
                <a:latin typeface="Verdana" panose="020B0604030504040204" pitchFamily="34" charset="0"/>
              </a:rPr>
              <a:t>Units of Competency</a:t>
            </a:r>
          </a:p>
          <a:p>
            <a:pPr>
              <a:spcBef>
                <a:spcPct val="0"/>
              </a:spcBef>
              <a:buNone/>
            </a:pPr>
            <a:endParaRPr lang="en-AU" sz="2000" b="1" dirty="0">
              <a:latin typeface="Verdana" panose="020B0604030504040204" pitchFamily="34" charset="0"/>
              <a:ea typeface="Verdana" panose="020B0604030504040204" pitchFamily="34" charset="0"/>
              <a:cs typeface="Verdana" panose="020B0604030504040204" pitchFamily="34" charset="0"/>
            </a:endParaRPr>
          </a:p>
          <a:p>
            <a:pPr>
              <a:spcBef>
                <a:spcPct val="0"/>
              </a:spcBef>
              <a:buNone/>
            </a:pPr>
            <a:endParaRPr lang="en-AU" sz="2000" b="1" dirty="0">
              <a:latin typeface="Verdana" panose="020B0604030504040204" pitchFamily="34" charset="0"/>
              <a:ea typeface="Verdana" panose="020B0604030504040204" pitchFamily="34" charset="0"/>
              <a:cs typeface="Verdana" panose="020B0604030504040204" pitchFamily="34" charset="0"/>
            </a:endParaRPr>
          </a:p>
          <a:p>
            <a:pPr>
              <a:spcBef>
                <a:spcPct val="0"/>
              </a:spcBef>
              <a:buNone/>
            </a:pPr>
            <a:endParaRPr lang="en-AU" sz="2000" b="1" dirty="0">
              <a:latin typeface="Verdana" panose="020B0604030504040204" pitchFamily="34" charset="0"/>
              <a:ea typeface="Verdana" panose="020B0604030504040204" pitchFamily="34" charset="0"/>
              <a:cs typeface="Verdana" panose="020B0604030504040204" pitchFamily="34" charset="0"/>
            </a:endParaRPr>
          </a:p>
          <a:p>
            <a:pPr>
              <a:spcBef>
                <a:spcPct val="0"/>
              </a:spcBef>
              <a:buNone/>
            </a:pPr>
            <a:r>
              <a:rPr lang="en-AU" sz="2000" b="1" dirty="0">
                <a:latin typeface="Verdana" panose="020B0604030504040204" pitchFamily="34" charset="0"/>
                <a:ea typeface="Verdana" panose="020B0604030504040204" pitchFamily="34" charset="0"/>
                <a:cs typeface="Verdana" panose="020B0604030504040204" pitchFamily="34" charset="0"/>
              </a:rPr>
              <a:t>RIICOM201D  Communicate in the Workplace. </a:t>
            </a:r>
          </a:p>
          <a:p>
            <a:pPr>
              <a:spcBef>
                <a:spcPct val="0"/>
              </a:spcBef>
              <a:buNone/>
            </a:pPr>
            <a:endParaRPr lang="en-AU" sz="2000" b="1" dirty="0">
              <a:latin typeface="Verdana" panose="020B0604030504040204" pitchFamily="34" charset="0"/>
              <a:ea typeface="Verdana" panose="020B0604030504040204" pitchFamily="34" charset="0"/>
              <a:cs typeface="Verdana" panose="020B0604030504040204" pitchFamily="34" charset="0"/>
            </a:endParaRPr>
          </a:p>
          <a:p>
            <a:pPr>
              <a:buNone/>
            </a:pPr>
            <a:r>
              <a:rPr lang="en-AU" sz="2000" b="1" dirty="0">
                <a:latin typeface="Verdana" panose="020B0604030504040204" pitchFamily="34" charset="0"/>
                <a:ea typeface="Verdana" panose="020B0604030504040204" pitchFamily="34" charset="0"/>
                <a:cs typeface="Verdana" panose="020B0604030504040204" pitchFamily="34" charset="0"/>
              </a:rPr>
              <a:t>RIIWHS201D  Work Safely and Follow WHS Policies and Procedures.</a:t>
            </a:r>
          </a:p>
          <a:p>
            <a:pPr>
              <a:buNone/>
            </a:pPr>
            <a:endParaRPr lang="en-AU" sz="2000" b="1" dirty="0">
              <a:latin typeface="Verdana" panose="020B0604030504040204" pitchFamily="34" charset="0"/>
              <a:ea typeface="Verdana" panose="020B0604030504040204" pitchFamily="34" charset="0"/>
              <a:cs typeface="Verdana" panose="020B0604030504040204" pitchFamily="34" charset="0"/>
            </a:endParaRPr>
          </a:p>
          <a:p>
            <a:pPr>
              <a:buNone/>
            </a:pPr>
            <a:r>
              <a:rPr lang="en-AU" sz="2000" b="1" dirty="0">
                <a:latin typeface="Verdana" panose="020B0604030504040204" pitchFamily="34" charset="0"/>
                <a:ea typeface="Verdana" panose="020B0604030504040204" pitchFamily="34" charset="0"/>
                <a:cs typeface="Verdana" panose="020B0604030504040204" pitchFamily="34" charset="0"/>
              </a:rPr>
              <a:t>RIIWHS205D  Control Traffic with Stop-Slow Bat.</a:t>
            </a:r>
          </a:p>
          <a:p>
            <a:pPr>
              <a:buNone/>
            </a:pPr>
            <a:endParaRPr lang="en-AU" altLang="en-US" sz="2800" b="1" dirty="0">
              <a:latin typeface="Verdana" panose="020B0604030504040204" pitchFamily="34" charset="0"/>
            </a:endParaRPr>
          </a:p>
        </p:txBody>
      </p:sp>
    </p:spTree>
    <p:extLst>
      <p:ext uri="{BB962C8B-B14F-4D97-AF65-F5344CB8AC3E}">
        <p14:creationId xmlns:p14="http://schemas.microsoft.com/office/powerpoint/2010/main" val="9782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5" y="88642"/>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TextBox 2"/>
          <p:cNvSpPr txBox="1">
            <a:spLocks noChangeArrowheads="1"/>
          </p:cNvSpPr>
          <p:nvPr/>
        </p:nvSpPr>
        <p:spPr bwMode="auto">
          <a:xfrm>
            <a:off x="2246314" y="1989139"/>
            <a:ext cx="81692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en-AU" altLang="en-US" sz="3000" b="1" dirty="0">
              <a:latin typeface="Verdana" panose="020B0604030504040204" pitchFamily="34" charset="0"/>
            </a:endParaRPr>
          </a:p>
          <a:p>
            <a:pPr algn="ctr">
              <a:spcBef>
                <a:spcPct val="0"/>
              </a:spcBef>
              <a:buFontTx/>
              <a:buNone/>
            </a:pPr>
            <a:endParaRPr lang="en-AU" altLang="en-US" sz="3000" b="1" dirty="0">
              <a:latin typeface="Verdana" panose="020B0604030504040204" pitchFamily="34" charset="0"/>
            </a:endParaRPr>
          </a:p>
          <a:p>
            <a:pPr algn="ctr">
              <a:spcBef>
                <a:spcPct val="0"/>
              </a:spcBef>
              <a:buFontTx/>
              <a:buNone/>
            </a:pPr>
            <a:r>
              <a:rPr lang="en-AU" altLang="en-US" sz="3000" b="1" dirty="0">
                <a:latin typeface="Verdana" panose="020B0604030504040204" pitchFamily="34" charset="0"/>
              </a:rPr>
              <a:t>Communication Practical</a:t>
            </a:r>
          </a:p>
        </p:txBody>
      </p:sp>
      <p:sp>
        <p:nvSpPr>
          <p:cNvPr id="4" name="TextBox 3"/>
          <p:cNvSpPr txBox="1"/>
          <p:nvPr/>
        </p:nvSpPr>
        <p:spPr>
          <a:xfrm>
            <a:off x="2105577" y="2527748"/>
            <a:ext cx="8207375" cy="400110"/>
          </a:xfrm>
          <a:prstGeom prst="rect">
            <a:avLst/>
          </a:prstGeom>
          <a:noFill/>
        </p:spPr>
        <p:txBody>
          <a:bodyPr>
            <a:spAutoFit/>
          </a:bodyPr>
          <a:lstStyle/>
          <a:p>
            <a:pPr>
              <a:defRPr/>
            </a:pPr>
            <a:endParaRPr lang="en-AU"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25115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AU" dirty="0"/>
          </a:p>
        </p:txBody>
      </p:sp>
      <p:sp>
        <p:nvSpPr>
          <p:cNvPr id="3" name="Title 2"/>
          <p:cNvSpPr>
            <a:spLocks noGrp="1"/>
          </p:cNvSpPr>
          <p:nvPr>
            <p:ph type="title"/>
          </p:nvPr>
        </p:nvSpPr>
        <p:spPr/>
        <p:txBody>
          <a:bodyPr>
            <a:normAutofit/>
          </a:bodyPr>
          <a:lstStyle/>
          <a:p>
            <a:pPr algn="ctr"/>
            <a:r>
              <a:rPr lang="en-AU" b="1" dirty="0">
                <a:solidFill>
                  <a:srgbClr val="FF0000"/>
                </a:solidFill>
                <a:effectLst>
                  <a:outerShdw blurRad="38100" dist="38100" dir="2700000" algn="tl">
                    <a:srgbClr val="000000">
                      <a:alpha val="43137"/>
                    </a:srgbClr>
                  </a:outerShdw>
                </a:effectLst>
              </a:rPr>
              <a:t>Activity Trial</a:t>
            </a:r>
          </a:p>
        </p:txBody>
      </p:sp>
      <p:sp>
        <p:nvSpPr>
          <p:cNvPr id="4" name="Rectangle 3"/>
          <p:cNvSpPr/>
          <p:nvPr/>
        </p:nvSpPr>
        <p:spPr>
          <a:xfrm>
            <a:off x="4799856" y="2996952"/>
            <a:ext cx="3024336" cy="16561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6" name="Straight Connector 5"/>
          <p:cNvCxnSpPr/>
          <p:nvPr/>
        </p:nvCxnSpPr>
        <p:spPr>
          <a:xfrm>
            <a:off x="4799856" y="2996952"/>
            <a:ext cx="3024336" cy="1656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744072" y="3356992"/>
            <a:ext cx="576064" cy="4680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Multiply 8"/>
          <p:cNvSpPr/>
          <p:nvPr/>
        </p:nvSpPr>
        <p:spPr>
          <a:xfrm>
            <a:off x="5045813" y="4077072"/>
            <a:ext cx="432048" cy="36004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261958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Line 3"/>
          <p:cNvSpPr>
            <a:spLocks noChangeShapeType="1"/>
          </p:cNvSpPr>
          <p:nvPr/>
        </p:nvSpPr>
        <p:spPr bwMode="auto">
          <a:xfrm>
            <a:off x="4876800" y="3810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37900" name="Text Box 12"/>
          <p:cNvSpPr txBox="1">
            <a:spLocks noChangeArrowheads="1"/>
          </p:cNvSpPr>
          <p:nvPr/>
        </p:nvSpPr>
        <p:spPr bwMode="auto">
          <a:xfrm>
            <a:off x="3298825" y="754063"/>
            <a:ext cx="184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dirty="0"/>
          </a:p>
        </p:txBody>
      </p:sp>
      <p:sp>
        <p:nvSpPr>
          <p:cNvPr id="37901" name="Text Box 13"/>
          <p:cNvSpPr txBox="1">
            <a:spLocks noChangeArrowheads="1"/>
          </p:cNvSpPr>
          <p:nvPr/>
        </p:nvSpPr>
        <p:spPr bwMode="auto">
          <a:xfrm>
            <a:off x="3200400" y="609600"/>
            <a:ext cx="601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dirty="0"/>
          </a:p>
        </p:txBody>
      </p:sp>
      <p:sp>
        <p:nvSpPr>
          <p:cNvPr id="37902" name="Text Box 14"/>
          <p:cNvSpPr txBox="1">
            <a:spLocks noChangeArrowheads="1"/>
          </p:cNvSpPr>
          <p:nvPr/>
        </p:nvSpPr>
        <p:spPr bwMode="auto">
          <a:xfrm>
            <a:off x="2971800" y="457201"/>
            <a:ext cx="5867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dirty="0">
                <a:solidFill>
                  <a:srgbClr val="FF0000"/>
                </a:solidFill>
                <a:effectLst>
                  <a:outerShdw blurRad="38100" dist="38100" dir="2700000" algn="tl">
                    <a:srgbClr val="000000">
                      <a:alpha val="43137"/>
                    </a:srgbClr>
                  </a:outerShdw>
                </a:effectLst>
              </a:rPr>
              <a:t>Activity One</a:t>
            </a:r>
          </a:p>
        </p:txBody>
      </p:sp>
      <p:sp>
        <p:nvSpPr>
          <p:cNvPr id="2" name="Oval 1"/>
          <p:cNvSpPr/>
          <p:nvPr/>
        </p:nvSpPr>
        <p:spPr>
          <a:xfrm>
            <a:off x="5010969" y="1377340"/>
            <a:ext cx="1789063" cy="15121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Isosceles Triangle 2"/>
          <p:cNvSpPr/>
          <p:nvPr/>
        </p:nvSpPr>
        <p:spPr>
          <a:xfrm>
            <a:off x="5113412" y="2924944"/>
            <a:ext cx="1584176" cy="2043056"/>
          </a:xfrm>
          <a:prstGeom prst="triangle">
            <a:avLst>
              <a:gd name="adj" fmla="val 506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Oval 24"/>
          <p:cNvSpPr/>
          <p:nvPr/>
        </p:nvSpPr>
        <p:spPr>
          <a:xfrm>
            <a:off x="4989354" y="5085184"/>
            <a:ext cx="1789063" cy="14853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p:cNvSpPr/>
          <p:nvPr/>
        </p:nvSpPr>
        <p:spPr>
          <a:xfrm>
            <a:off x="7363036" y="3044575"/>
            <a:ext cx="2952328" cy="1971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p:cNvSpPr/>
          <p:nvPr/>
        </p:nvSpPr>
        <p:spPr>
          <a:xfrm>
            <a:off x="1674556" y="3068225"/>
            <a:ext cx="2952328" cy="1971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5" name="Straight Connector 14"/>
          <p:cNvCxnSpPr/>
          <p:nvPr/>
        </p:nvCxnSpPr>
        <p:spPr>
          <a:xfrm flipV="1">
            <a:off x="7363036" y="3068225"/>
            <a:ext cx="2952328" cy="1947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363036" y="3044576"/>
            <a:ext cx="2952328" cy="1923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634214" y="4130548"/>
            <a:ext cx="409972" cy="769441"/>
          </a:xfrm>
          <a:prstGeom prst="rect">
            <a:avLst/>
          </a:prstGeom>
          <a:noFill/>
        </p:spPr>
        <p:txBody>
          <a:bodyPr wrap="square" rtlCol="0">
            <a:spAutoFit/>
          </a:bodyPr>
          <a:lstStyle/>
          <a:p>
            <a:r>
              <a:rPr lang="en-AU" sz="4400" b="1" dirty="0"/>
              <a:t>T</a:t>
            </a:r>
          </a:p>
        </p:txBody>
      </p:sp>
      <p:sp>
        <p:nvSpPr>
          <p:cNvPr id="21" name="TextBox 20"/>
          <p:cNvSpPr txBox="1"/>
          <p:nvPr/>
        </p:nvSpPr>
        <p:spPr>
          <a:xfrm>
            <a:off x="5140562" y="5458520"/>
            <a:ext cx="1486644" cy="461665"/>
          </a:xfrm>
          <a:prstGeom prst="rect">
            <a:avLst/>
          </a:prstGeom>
          <a:noFill/>
        </p:spPr>
        <p:txBody>
          <a:bodyPr wrap="square" rtlCol="0">
            <a:spAutoFit/>
          </a:bodyPr>
          <a:lstStyle/>
          <a:p>
            <a:r>
              <a:rPr lang="en-AU" sz="2400" b="1" dirty="0"/>
              <a:t>05070901</a:t>
            </a:r>
          </a:p>
        </p:txBody>
      </p:sp>
      <p:sp>
        <p:nvSpPr>
          <p:cNvPr id="4" name="Smiley Face 3"/>
          <p:cNvSpPr/>
          <p:nvPr/>
        </p:nvSpPr>
        <p:spPr>
          <a:xfrm>
            <a:off x="2711624" y="3810000"/>
            <a:ext cx="936104" cy="699120"/>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639862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pPr>
            <a:endParaRPr lang="en-AU" dirty="0"/>
          </a:p>
        </p:txBody>
      </p:sp>
      <p:sp>
        <p:nvSpPr>
          <p:cNvPr id="3" name="Title 2"/>
          <p:cNvSpPr>
            <a:spLocks noGrp="1"/>
          </p:cNvSpPr>
          <p:nvPr>
            <p:ph type="title"/>
          </p:nvPr>
        </p:nvSpPr>
        <p:spPr>
          <a:xfrm>
            <a:off x="1991544" y="260648"/>
            <a:ext cx="8229600" cy="1359024"/>
          </a:xfrm>
        </p:spPr>
        <p:txBody>
          <a:bodyPr>
            <a:noAutofit/>
          </a:bodyPr>
          <a:lstStyle/>
          <a:p>
            <a:pPr algn="ctr"/>
            <a:r>
              <a:rPr lang="en-US" b="1" dirty="0">
                <a:solidFill>
                  <a:srgbClr val="FF0000"/>
                </a:solidFill>
                <a:effectLst>
                  <a:outerShdw blurRad="38100" dist="38100" dir="2700000" algn="tl">
                    <a:srgbClr val="000000">
                      <a:alpha val="43137"/>
                    </a:srgbClr>
                  </a:outerShdw>
                </a:effectLst>
                <a:latin typeface="+mn-lt"/>
              </a:rPr>
              <a:t>Activity Two</a:t>
            </a:r>
            <a:br>
              <a:rPr lang="en-US" b="1" dirty="0">
                <a:solidFill>
                  <a:srgbClr val="FF0000"/>
                </a:solidFill>
                <a:effectLst>
                  <a:outerShdw blurRad="38100" dist="38100" dir="2700000" algn="tl">
                    <a:srgbClr val="000000">
                      <a:alpha val="43137"/>
                    </a:srgbClr>
                  </a:outerShdw>
                </a:effectLst>
                <a:latin typeface="+mn-lt"/>
              </a:rPr>
            </a:br>
            <a:endParaRPr lang="en-AU" dirty="0">
              <a:latin typeface="+mn-lt"/>
            </a:endParaRPr>
          </a:p>
        </p:txBody>
      </p:sp>
      <p:sp>
        <p:nvSpPr>
          <p:cNvPr id="4" name="Rectangle 3"/>
          <p:cNvSpPr/>
          <p:nvPr/>
        </p:nvSpPr>
        <p:spPr>
          <a:xfrm>
            <a:off x="8544272" y="4293096"/>
            <a:ext cx="1656184" cy="18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p:nvSpPr>
        <p:spPr>
          <a:xfrm>
            <a:off x="5159896" y="1844824"/>
            <a:ext cx="1656184" cy="18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p:cNvSpPr/>
          <p:nvPr/>
        </p:nvSpPr>
        <p:spPr>
          <a:xfrm>
            <a:off x="1991544" y="4302720"/>
            <a:ext cx="1656184" cy="18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Oval 8"/>
          <p:cNvSpPr/>
          <p:nvPr/>
        </p:nvSpPr>
        <p:spPr>
          <a:xfrm>
            <a:off x="5069886" y="4077072"/>
            <a:ext cx="1836204" cy="1872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1" name="Straight Connector 10"/>
          <p:cNvCxnSpPr/>
          <p:nvPr/>
        </p:nvCxnSpPr>
        <p:spPr>
          <a:xfrm flipV="1">
            <a:off x="3647728" y="3645024"/>
            <a:ext cx="1512168" cy="657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16080" y="3645024"/>
            <a:ext cx="1728192" cy="657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miley Face 15"/>
          <p:cNvSpPr/>
          <p:nvPr/>
        </p:nvSpPr>
        <p:spPr>
          <a:xfrm>
            <a:off x="8976320" y="5013176"/>
            <a:ext cx="720080" cy="720080"/>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U-Turn Arrow 16"/>
          <p:cNvSpPr/>
          <p:nvPr/>
        </p:nvSpPr>
        <p:spPr>
          <a:xfrm>
            <a:off x="2495600" y="4869160"/>
            <a:ext cx="648072" cy="720080"/>
          </a:xfrm>
          <a:prstGeom prst="utur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cxnSp>
        <p:nvCxnSpPr>
          <p:cNvPr id="19" name="Straight Connector 18"/>
          <p:cNvCxnSpPr/>
          <p:nvPr/>
        </p:nvCxnSpPr>
        <p:spPr>
          <a:xfrm>
            <a:off x="5159896" y="1844824"/>
            <a:ext cx="1656184" cy="18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59896" y="2996952"/>
            <a:ext cx="1152128" cy="523220"/>
          </a:xfrm>
          <a:prstGeom prst="rect">
            <a:avLst/>
          </a:prstGeom>
          <a:noFill/>
        </p:spPr>
        <p:txBody>
          <a:bodyPr wrap="square" rtlCol="0">
            <a:spAutoFit/>
          </a:bodyPr>
          <a:lstStyle/>
          <a:p>
            <a:r>
              <a:rPr lang="en-AU" sz="2800" b="1" dirty="0"/>
              <a:t>aDeT</a:t>
            </a:r>
          </a:p>
        </p:txBody>
      </p:sp>
      <p:cxnSp>
        <p:nvCxnSpPr>
          <p:cNvPr id="22" name="Straight Arrow Connector 21"/>
          <p:cNvCxnSpPr/>
          <p:nvPr/>
        </p:nvCxnSpPr>
        <p:spPr>
          <a:xfrm>
            <a:off x="5987988" y="3645024"/>
            <a:ext cx="0" cy="3288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421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ext Box 14"/>
          <p:cNvSpPr txBox="1">
            <a:spLocks noChangeArrowheads="1"/>
          </p:cNvSpPr>
          <p:nvPr/>
        </p:nvSpPr>
        <p:spPr bwMode="auto">
          <a:xfrm>
            <a:off x="3657600" y="304801"/>
            <a:ext cx="5257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dirty="0">
                <a:solidFill>
                  <a:srgbClr val="FF0000"/>
                </a:solidFill>
                <a:effectLst>
                  <a:outerShdw blurRad="38100" dist="38100" dir="2700000" algn="tl">
                    <a:srgbClr val="000000">
                      <a:alpha val="43137"/>
                    </a:srgbClr>
                  </a:outerShdw>
                </a:effectLst>
              </a:rPr>
              <a:t>Activity Three</a:t>
            </a:r>
          </a:p>
        </p:txBody>
      </p:sp>
      <p:sp>
        <p:nvSpPr>
          <p:cNvPr id="2" name="Right Triangle 1"/>
          <p:cNvSpPr/>
          <p:nvPr/>
        </p:nvSpPr>
        <p:spPr>
          <a:xfrm>
            <a:off x="4799857" y="1284073"/>
            <a:ext cx="3223269" cy="2160240"/>
          </a:xfrm>
          <a:prstGeom prst="r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p:cNvSpPr/>
          <p:nvPr/>
        </p:nvSpPr>
        <p:spPr>
          <a:xfrm>
            <a:off x="5431329" y="2407156"/>
            <a:ext cx="792088" cy="6485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Down Arrow 5"/>
          <p:cNvSpPr/>
          <p:nvPr/>
        </p:nvSpPr>
        <p:spPr>
          <a:xfrm>
            <a:off x="5269430" y="3452285"/>
            <a:ext cx="1152128" cy="122758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5657833" y="2576405"/>
            <a:ext cx="339080" cy="369332"/>
          </a:xfrm>
          <a:prstGeom prst="rect">
            <a:avLst/>
          </a:prstGeom>
          <a:noFill/>
        </p:spPr>
        <p:txBody>
          <a:bodyPr wrap="square" rtlCol="0">
            <a:spAutoFit/>
          </a:bodyPr>
          <a:lstStyle/>
          <a:p>
            <a:r>
              <a:rPr lang="en-AU" dirty="0"/>
              <a:t>D</a:t>
            </a:r>
          </a:p>
        </p:txBody>
      </p:sp>
      <p:sp>
        <p:nvSpPr>
          <p:cNvPr id="8" name="Isosceles Triangle 7"/>
          <p:cNvSpPr/>
          <p:nvPr/>
        </p:nvSpPr>
        <p:spPr>
          <a:xfrm>
            <a:off x="4045062" y="4679870"/>
            <a:ext cx="3596164" cy="2061499"/>
          </a:xfrm>
          <a:prstGeom prst="triangle">
            <a:avLst>
              <a:gd name="adj" fmla="val 5028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Not Equal 16"/>
          <p:cNvSpPr/>
          <p:nvPr/>
        </p:nvSpPr>
        <p:spPr>
          <a:xfrm>
            <a:off x="5322276" y="5710618"/>
            <a:ext cx="1089214" cy="676082"/>
          </a:xfrm>
          <a:prstGeom prst="mathNotEqual">
            <a:avLst>
              <a:gd name="adj1" fmla="val 23520"/>
              <a:gd name="adj2" fmla="val 4200000"/>
              <a:gd name="adj3" fmla="val 1176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0" dirty="0">
              <a:solidFill>
                <a:schemeClr val="tx1"/>
              </a:solidFill>
            </a:endParaRPr>
          </a:p>
        </p:txBody>
      </p:sp>
      <p:sp>
        <p:nvSpPr>
          <p:cNvPr id="18" name="TextBox 17"/>
          <p:cNvSpPr txBox="1"/>
          <p:nvPr/>
        </p:nvSpPr>
        <p:spPr>
          <a:xfrm>
            <a:off x="4799856" y="3005220"/>
            <a:ext cx="2841370" cy="461665"/>
          </a:xfrm>
          <a:prstGeom prst="rect">
            <a:avLst/>
          </a:prstGeom>
          <a:noFill/>
        </p:spPr>
        <p:txBody>
          <a:bodyPr wrap="square" rtlCol="0">
            <a:spAutoFit/>
          </a:bodyPr>
          <a:lstStyle/>
          <a:p>
            <a:r>
              <a:rPr lang="en-AU" sz="2400" b="1" dirty="0"/>
              <a:t>2GYgU34mnETpHZ</a:t>
            </a:r>
          </a:p>
        </p:txBody>
      </p:sp>
      <p:sp>
        <p:nvSpPr>
          <p:cNvPr id="19" name="Smiley Face 18"/>
          <p:cNvSpPr/>
          <p:nvPr/>
        </p:nvSpPr>
        <p:spPr>
          <a:xfrm>
            <a:off x="5657833" y="4149080"/>
            <a:ext cx="339080" cy="288032"/>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097601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AU" dirty="0"/>
          </a:p>
        </p:txBody>
      </p:sp>
      <p:sp>
        <p:nvSpPr>
          <p:cNvPr id="3" name="Title 2"/>
          <p:cNvSpPr>
            <a:spLocks noGrp="1"/>
          </p:cNvSpPr>
          <p:nvPr>
            <p:ph type="title"/>
          </p:nvPr>
        </p:nvSpPr>
        <p:spPr/>
        <p:txBody>
          <a:bodyPr>
            <a:normAutofit/>
          </a:bodyPr>
          <a:lstStyle/>
          <a:p>
            <a:pPr algn="ctr"/>
            <a:r>
              <a:rPr lang="en-US" b="1" dirty="0">
                <a:solidFill>
                  <a:srgbClr val="FF0000"/>
                </a:solidFill>
                <a:effectLst>
                  <a:outerShdw blurRad="38100" dist="38100" dir="2700000" algn="tl">
                    <a:srgbClr val="000000">
                      <a:alpha val="43137"/>
                    </a:srgbClr>
                  </a:outerShdw>
                </a:effectLst>
              </a:rPr>
              <a:t>Activity Four</a:t>
            </a:r>
            <a:endParaRPr lang="en-AU" dirty="0"/>
          </a:p>
        </p:txBody>
      </p:sp>
      <p:sp>
        <p:nvSpPr>
          <p:cNvPr id="5" name="Cube 4"/>
          <p:cNvSpPr/>
          <p:nvPr/>
        </p:nvSpPr>
        <p:spPr>
          <a:xfrm>
            <a:off x="8616280" y="2191792"/>
            <a:ext cx="1296144" cy="1584176"/>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Flowchart: Summing Junction 5"/>
          <p:cNvSpPr/>
          <p:nvPr/>
        </p:nvSpPr>
        <p:spPr>
          <a:xfrm>
            <a:off x="8616280" y="3829733"/>
            <a:ext cx="1296144" cy="1405549"/>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Isosceles Triangle 7"/>
          <p:cNvSpPr/>
          <p:nvPr/>
        </p:nvSpPr>
        <p:spPr>
          <a:xfrm>
            <a:off x="2135560" y="2204864"/>
            <a:ext cx="3672408" cy="324036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p:nvSpPr>
        <p:spPr>
          <a:xfrm>
            <a:off x="5807968" y="2204864"/>
            <a:ext cx="2448272" cy="32403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1" name="Straight Connector 10"/>
          <p:cNvCxnSpPr>
            <a:stCxn id="8" idx="0"/>
          </p:cNvCxnSpPr>
          <p:nvPr/>
        </p:nvCxnSpPr>
        <p:spPr>
          <a:xfrm>
            <a:off x="3971764" y="2204864"/>
            <a:ext cx="18362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ight Triangle 13"/>
          <p:cNvSpPr/>
          <p:nvPr/>
        </p:nvSpPr>
        <p:spPr>
          <a:xfrm>
            <a:off x="6600056" y="3212976"/>
            <a:ext cx="1152128" cy="1512168"/>
          </a:xfrm>
          <a:prstGeom prst="r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p:cNvSpPr/>
          <p:nvPr/>
        </p:nvSpPr>
        <p:spPr>
          <a:xfrm>
            <a:off x="3359696" y="3775968"/>
            <a:ext cx="1224136" cy="12372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TextBox 16"/>
          <p:cNvSpPr txBox="1"/>
          <p:nvPr/>
        </p:nvSpPr>
        <p:spPr>
          <a:xfrm>
            <a:off x="8868308" y="2725441"/>
            <a:ext cx="792088" cy="769441"/>
          </a:xfrm>
          <a:prstGeom prst="rect">
            <a:avLst/>
          </a:prstGeom>
          <a:noFill/>
        </p:spPr>
        <p:txBody>
          <a:bodyPr wrap="square" rtlCol="0">
            <a:spAutoFit/>
          </a:bodyPr>
          <a:lstStyle/>
          <a:p>
            <a:r>
              <a:rPr lang="en-AU" sz="4400" b="1" dirty="0"/>
              <a:t>z</a:t>
            </a:r>
          </a:p>
        </p:txBody>
      </p:sp>
      <p:sp>
        <p:nvSpPr>
          <p:cNvPr id="18" name="TextBox 17"/>
          <p:cNvSpPr txBox="1"/>
          <p:nvPr/>
        </p:nvSpPr>
        <p:spPr>
          <a:xfrm>
            <a:off x="3503712" y="3969061"/>
            <a:ext cx="936104" cy="954107"/>
          </a:xfrm>
          <a:prstGeom prst="rect">
            <a:avLst/>
          </a:prstGeom>
          <a:noFill/>
        </p:spPr>
        <p:txBody>
          <a:bodyPr wrap="square" rtlCol="0">
            <a:spAutoFit/>
          </a:bodyPr>
          <a:lstStyle/>
          <a:p>
            <a:r>
              <a:rPr lang="en-AU" sz="2800" b="1" dirty="0"/>
              <a:t>46523987</a:t>
            </a:r>
          </a:p>
        </p:txBody>
      </p:sp>
    </p:spTree>
    <p:extLst>
      <p:ext uri="{BB962C8B-B14F-4D97-AF65-F5344CB8AC3E}">
        <p14:creationId xmlns:p14="http://schemas.microsoft.com/office/powerpoint/2010/main" val="446120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3" name="Text Box 1041"/>
          <p:cNvSpPr txBox="1">
            <a:spLocks noChangeArrowheads="1"/>
          </p:cNvSpPr>
          <p:nvPr/>
        </p:nvSpPr>
        <p:spPr bwMode="auto">
          <a:xfrm>
            <a:off x="3359697" y="279484"/>
            <a:ext cx="563065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400" b="1" dirty="0">
                <a:solidFill>
                  <a:srgbClr val="FF0000"/>
                </a:solidFill>
                <a:effectLst>
                  <a:outerShdw blurRad="38100" dist="38100" dir="2700000" algn="tl">
                    <a:srgbClr val="000000">
                      <a:alpha val="43137"/>
                    </a:srgbClr>
                  </a:outerShdw>
                </a:effectLst>
              </a:rPr>
              <a:t>Activity Five</a:t>
            </a:r>
          </a:p>
        </p:txBody>
      </p:sp>
      <p:sp>
        <p:nvSpPr>
          <p:cNvPr id="39954" name="Text Box 1042"/>
          <p:cNvSpPr txBox="1">
            <a:spLocks noChangeArrowheads="1"/>
          </p:cNvSpPr>
          <p:nvPr/>
        </p:nvSpPr>
        <p:spPr bwMode="auto">
          <a:xfrm>
            <a:off x="3575050" y="4221163"/>
            <a:ext cx="12255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dirty="0"/>
          </a:p>
        </p:txBody>
      </p:sp>
      <p:sp>
        <p:nvSpPr>
          <p:cNvPr id="2" name="Right Triangle 1"/>
          <p:cNvSpPr/>
          <p:nvPr/>
        </p:nvSpPr>
        <p:spPr>
          <a:xfrm>
            <a:off x="3966227" y="1412776"/>
            <a:ext cx="4752528" cy="2304256"/>
          </a:xfrm>
          <a:prstGeom prst="r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3966227" y="3717032"/>
            <a:ext cx="4752528" cy="19442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p:cNvSpPr/>
          <p:nvPr/>
        </p:nvSpPr>
        <p:spPr>
          <a:xfrm>
            <a:off x="4495800" y="2564904"/>
            <a:ext cx="1528192"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p:cNvSpPr/>
          <p:nvPr/>
        </p:nvSpPr>
        <p:spPr>
          <a:xfrm>
            <a:off x="7680176" y="4678364"/>
            <a:ext cx="864096" cy="9108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4187826" y="4273642"/>
            <a:ext cx="3204319" cy="830997"/>
          </a:xfrm>
          <a:prstGeom prst="rect">
            <a:avLst/>
          </a:prstGeom>
          <a:noFill/>
        </p:spPr>
        <p:txBody>
          <a:bodyPr wrap="square" rtlCol="0">
            <a:spAutoFit/>
          </a:bodyPr>
          <a:lstStyle/>
          <a:p>
            <a:r>
              <a:rPr lang="en-AU" sz="4800" b="1" dirty="0"/>
              <a:t>M</a:t>
            </a:r>
            <a:r>
              <a:rPr lang="en-AU" sz="2400" b="1" dirty="0"/>
              <a:t> hoW r U gOiNg ?</a:t>
            </a:r>
          </a:p>
        </p:txBody>
      </p:sp>
      <p:cxnSp>
        <p:nvCxnSpPr>
          <p:cNvPr id="8" name="Straight Connector 7"/>
          <p:cNvCxnSpPr/>
          <p:nvPr/>
        </p:nvCxnSpPr>
        <p:spPr>
          <a:xfrm>
            <a:off x="4503942" y="2564904"/>
            <a:ext cx="1520051" cy="864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503942" y="2564904"/>
            <a:ext cx="1520051" cy="864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583832" y="2852936"/>
            <a:ext cx="253136"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3" name="Straight Arrow Connector 12"/>
          <p:cNvCxnSpPr/>
          <p:nvPr/>
        </p:nvCxnSpPr>
        <p:spPr>
          <a:xfrm>
            <a:off x="5519936" y="2996952"/>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Frame 15"/>
          <p:cNvSpPr/>
          <p:nvPr/>
        </p:nvSpPr>
        <p:spPr>
          <a:xfrm>
            <a:off x="5072942" y="3138044"/>
            <a:ext cx="382048" cy="288032"/>
          </a:xfrm>
          <a:prstGeom prst="fra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Tree>
    <p:extLst>
      <p:ext uri="{BB962C8B-B14F-4D97-AF65-F5344CB8AC3E}">
        <p14:creationId xmlns:p14="http://schemas.microsoft.com/office/powerpoint/2010/main" val="2277077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59466"/>
            <a:ext cx="8229600" cy="909295"/>
          </a:xfrm>
        </p:spPr>
        <p:txBody>
          <a:bodyPr>
            <a:normAutofit/>
          </a:bodyPr>
          <a:lstStyle/>
          <a:p>
            <a:pPr algn="ctr"/>
            <a:r>
              <a:rPr lang="en-US" b="1" dirty="0">
                <a:solidFill>
                  <a:srgbClr val="FF0000"/>
                </a:solidFill>
                <a:effectLst>
                  <a:outerShdw blurRad="38100" dist="38100" dir="2700000" algn="tl">
                    <a:srgbClr val="000000">
                      <a:alpha val="43137"/>
                    </a:srgbClr>
                  </a:outerShdw>
                </a:effectLst>
              </a:rPr>
              <a:t>Activity Six</a:t>
            </a:r>
            <a:endParaRPr lang="en-AU" dirty="0"/>
          </a:p>
        </p:txBody>
      </p:sp>
      <p:sp>
        <p:nvSpPr>
          <p:cNvPr id="4" name="Rectangle 3"/>
          <p:cNvSpPr/>
          <p:nvPr/>
        </p:nvSpPr>
        <p:spPr>
          <a:xfrm>
            <a:off x="2639616" y="2276872"/>
            <a:ext cx="720080" cy="36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3359696" y="2852936"/>
            <a:ext cx="648072" cy="30243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p:nvSpPr>
        <p:spPr>
          <a:xfrm>
            <a:off x="4007768" y="3284984"/>
            <a:ext cx="648072" cy="25922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p:cNvSpPr/>
          <p:nvPr/>
        </p:nvSpPr>
        <p:spPr>
          <a:xfrm>
            <a:off x="4655840" y="3933056"/>
            <a:ext cx="648072" cy="19442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Flowchart: Summing Junction 7"/>
          <p:cNvSpPr/>
          <p:nvPr/>
        </p:nvSpPr>
        <p:spPr>
          <a:xfrm>
            <a:off x="4007768" y="2456892"/>
            <a:ext cx="828092" cy="792088"/>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Flowchart: Merge 9"/>
          <p:cNvSpPr/>
          <p:nvPr/>
        </p:nvSpPr>
        <p:spPr>
          <a:xfrm>
            <a:off x="5303912" y="4905164"/>
            <a:ext cx="1080120" cy="972108"/>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Flowchart: Merge 10"/>
          <p:cNvSpPr/>
          <p:nvPr/>
        </p:nvSpPr>
        <p:spPr>
          <a:xfrm>
            <a:off x="5303912" y="3933056"/>
            <a:ext cx="1080120" cy="972108"/>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Can 11"/>
          <p:cNvSpPr/>
          <p:nvPr/>
        </p:nvSpPr>
        <p:spPr>
          <a:xfrm>
            <a:off x="8760296" y="2456892"/>
            <a:ext cx="1224136" cy="3420380"/>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Flowchart: Summing Junction 12"/>
          <p:cNvSpPr/>
          <p:nvPr/>
        </p:nvSpPr>
        <p:spPr>
          <a:xfrm>
            <a:off x="8976320" y="1700808"/>
            <a:ext cx="864096" cy="936104"/>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Flowchart: Summing Junction 14"/>
          <p:cNvSpPr/>
          <p:nvPr/>
        </p:nvSpPr>
        <p:spPr>
          <a:xfrm>
            <a:off x="6238375" y="1952836"/>
            <a:ext cx="936104" cy="1008112"/>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Up Arrow 16"/>
          <p:cNvSpPr/>
          <p:nvPr/>
        </p:nvSpPr>
        <p:spPr>
          <a:xfrm>
            <a:off x="8976320" y="6021288"/>
            <a:ext cx="864096" cy="648072"/>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Box 17"/>
          <p:cNvSpPr txBox="1"/>
          <p:nvPr/>
        </p:nvSpPr>
        <p:spPr>
          <a:xfrm>
            <a:off x="2639616" y="5157193"/>
            <a:ext cx="720080" cy="830997"/>
          </a:xfrm>
          <a:prstGeom prst="rect">
            <a:avLst/>
          </a:prstGeom>
          <a:noFill/>
        </p:spPr>
        <p:txBody>
          <a:bodyPr wrap="square" rtlCol="0">
            <a:spAutoFit/>
          </a:bodyPr>
          <a:lstStyle/>
          <a:p>
            <a:r>
              <a:rPr lang="en-AU" sz="4800" b="1" dirty="0"/>
              <a:t>A</a:t>
            </a:r>
          </a:p>
        </p:txBody>
      </p:sp>
      <p:sp>
        <p:nvSpPr>
          <p:cNvPr id="19" name="TextBox 18"/>
          <p:cNvSpPr txBox="1"/>
          <p:nvPr/>
        </p:nvSpPr>
        <p:spPr>
          <a:xfrm>
            <a:off x="3359696" y="5157193"/>
            <a:ext cx="648072" cy="830997"/>
          </a:xfrm>
          <a:prstGeom prst="rect">
            <a:avLst/>
          </a:prstGeom>
          <a:noFill/>
        </p:spPr>
        <p:txBody>
          <a:bodyPr wrap="square" rtlCol="0">
            <a:spAutoFit/>
          </a:bodyPr>
          <a:lstStyle/>
          <a:p>
            <a:r>
              <a:rPr lang="en-AU" sz="4800" b="1" dirty="0"/>
              <a:t>b</a:t>
            </a:r>
          </a:p>
        </p:txBody>
      </p:sp>
      <p:sp>
        <p:nvSpPr>
          <p:cNvPr id="20" name="TextBox 19"/>
          <p:cNvSpPr txBox="1"/>
          <p:nvPr/>
        </p:nvSpPr>
        <p:spPr>
          <a:xfrm>
            <a:off x="4007768" y="5157193"/>
            <a:ext cx="648072" cy="830997"/>
          </a:xfrm>
          <a:prstGeom prst="rect">
            <a:avLst/>
          </a:prstGeom>
          <a:noFill/>
        </p:spPr>
        <p:txBody>
          <a:bodyPr wrap="square" rtlCol="0">
            <a:spAutoFit/>
          </a:bodyPr>
          <a:lstStyle/>
          <a:p>
            <a:r>
              <a:rPr lang="en-AU" sz="4800" b="1" dirty="0"/>
              <a:t>C</a:t>
            </a:r>
          </a:p>
        </p:txBody>
      </p:sp>
      <p:sp>
        <p:nvSpPr>
          <p:cNvPr id="21" name="TextBox 20"/>
          <p:cNvSpPr txBox="1"/>
          <p:nvPr/>
        </p:nvSpPr>
        <p:spPr>
          <a:xfrm>
            <a:off x="4655840" y="5157193"/>
            <a:ext cx="648072" cy="830997"/>
          </a:xfrm>
          <a:prstGeom prst="rect">
            <a:avLst/>
          </a:prstGeom>
          <a:noFill/>
        </p:spPr>
        <p:txBody>
          <a:bodyPr wrap="square" rtlCol="0">
            <a:spAutoFit/>
          </a:bodyPr>
          <a:lstStyle/>
          <a:p>
            <a:r>
              <a:rPr lang="en-AU" sz="4800" b="1" dirty="0"/>
              <a:t>d</a:t>
            </a:r>
          </a:p>
        </p:txBody>
      </p:sp>
      <p:sp>
        <p:nvSpPr>
          <p:cNvPr id="22" name="TextBox 21"/>
          <p:cNvSpPr txBox="1"/>
          <p:nvPr/>
        </p:nvSpPr>
        <p:spPr>
          <a:xfrm>
            <a:off x="8961371" y="3137422"/>
            <a:ext cx="864096" cy="1077218"/>
          </a:xfrm>
          <a:prstGeom prst="rect">
            <a:avLst/>
          </a:prstGeom>
          <a:noFill/>
        </p:spPr>
        <p:txBody>
          <a:bodyPr wrap="square" rtlCol="0">
            <a:spAutoFit/>
          </a:bodyPr>
          <a:lstStyle/>
          <a:p>
            <a:r>
              <a:rPr lang="en-AU" sz="3200" b="1" dirty="0"/>
              <a:t>486</a:t>
            </a:r>
          </a:p>
          <a:p>
            <a:r>
              <a:rPr lang="en-AU" sz="3200" b="1" dirty="0"/>
              <a:t>123</a:t>
            </a:r>
          </a:p>
        </p:txBody>
      </p:sp>
    </p:spTree>
    <p:extLst>
      <p:ext uri="{BB962C8B-B14F-4D97-AF65-F5344CB8AC3E}">
        <p14:creationId xmlns:p14="http://schemas.microsoft.com/office/powerpoint/2010/main" val="2099228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1"/>
          </a:solidFill>
          <a:ln>
            <a:solidFill>
              <a:schemeClr val="tx1"/>
            </a:solidFill>
          </a:ln>
        </p:spPr>
        <p:txBody>
          <a:bodyPr/>
          <a:lstStyle/>
          <a:p>
            <a:pPr marL="0" indent="0">
              <a:buNone/>
            </a:pPr>
            <a:endParaRPr lang="en-AU" dirty="0"/>
          </a:p>
        </p:txBody>
      </p:sp>
      <p:sp>
        <p:nvSpPr>
          <p:cNvPr id="3" name="Title 2"/>
          <p:cNvSpPr>
            <a:spLocks noGrp="1"/>
          </p:cNvSpPr>
          <p:nvPr>
            <p:ph type="title"/>
          </p:nvPr>
        </p:nvSpPr>
        <p:spPr/>
        <p:txBody>
          <a:bodyPr/>
          <a:lstStyle/>
          <a:p>
            <a:pPr algn="ctr"/>
            <a:r>
              <a:rPr lang="en-AU" b="1" dirty="0">
                <a:solidFill>
                  <a:srgbClr val="FF0000"/>
                </a:solidFill>
              </a:rPr>
              <a:t>Activity Seven</a:t>
            </a:r>
          </a:p>
        </p:txBody>
      </p:sp>
      <p:sp>
        <p:nvSpPr>
          <p:cNvPr id="4" name="Oval 3"/>
          <p:cNvSpPr/>
          <p:nvPr/>
        </p:nvSpPr>
        <p:spPr>
          <a:xfrm>
            <a:off x="5434211" y="2195438"/>
            <a:ext cx="1440160" cy="12961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2236763" y="4256225"/>
            <a:ext cx="2808312" cy="16794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 name="Rectangle 5"/>
          <p:cNvSpPr/>
          <p:nvPr/>
        </p:nvSpPr>
        <p:spPr>
          <a:xfrm>
            <a:off x="7631558" y="2131988"/>
            <a:ext cx="2448272" cy="1585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Down Arrow 6"/>
          <p:cNvSpPr/>
          <p:nvPr/>
        </p:nvSpPr>
        <p:spPr>
          <a:xfrm>
            <a:off x="3094844" y="3501008"/>
            <a:ext cx="936104" cy="75521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8" name="Down Arrow 7"/>
          <p:cNvSpPr/>
          <p:nvPr/>
        </p:nvSpPr>
        <p:spPr>
          <a:xfrm>
            <a:off x="3094844" y="2714792"/>
            <a:ext cx="936104" cy="75521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Down Arrow 11"/>
          <p:cNvSpPr/>
          <p:nvPr/>
        </p:nvSpPr>
        <p:spPr>
          <a:xfrm>
            <a:off x="8256240" y="5013176"/>
            <a:ext cx="936104" cy="75521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Down Arrow 10"/>
          <p:cNvSpPr/>
          <p:nvPr/>
        </p:nvSpPr>
        <p:spPr>
          <a:xfrm>
            <a:off x="8256240" y="3909783"/>
            <a:ext cx="936104" cy="75521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Isosceles Triangle 13"/>
          <p:cNvSpPr/>
          <p:nvPr/>
        </p:nvSpPr>
        <p:spPr>
          <a:xfrm>
            <a:off x="5447928" y="4385369"/>
            <a:ext cx="1512168" cy="160174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Straight Arrow Connector 15"/>
          <p:cNvCxnSpPr/>
          <p:nvPr/>
        </p:nvCxnSpPr>
        <p:spPr>
          <a:xfrm>
            <a:off x="7752184" y="2925378"/>
            <a:ext cx="19442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495600" y="5095952"/>
            <a:ext cx="23042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279576" y="5095952"/>
            <a:ext cx="2520280" cy="781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279576" y="4365104"/>
            <a:ext cx="2520280" cy="7308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quot;No&quot; Symbol 25"/>
          <p:cNvSpPr/>
          <p:nvPr/>
        </p:nvSpPr>
        <p:spPr>
          <a:xfrm>
            <a:off x="5866259" y="2611986"/>
            <a:ext cx="576064" cy="463048"/>
          </a:xfrm>
          <a:prstGeom prst="noSmoking">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215649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pPr>
            <a:endParaRPr lang="en-AU" dirty="0"/>
          </a:p>
        </p:txBody>
      </p:sp>
      <p:sp>
        <p:nvSpPr>
          <p:cNvPr id="3" name="Title 2"/>
          <p:cNvSpPr>
            <a:spLocks noGrp="1"/>
          </p:cNvSpPr>
          <p:nvPr>
            <p:ph type="title"/>
          </p:nvPr>
        </p:nvSpPr>
        <p:spPr/>
        <p:txBody>
          <a:bodyPr/>
          <a:lstStyle/>
          <a:p>
            <a:pPr algn="ctr"/>
            <a:r>
              <a:rPr lang="en-AU" b="1" dirty="0">
                <a:solidFill>
                  <a:srgbClr val="FF0000"/>
                </a:solidFill>
              </a:rPr>
              <a:t>Activity Eight</a:t>
            </a:r>
          </a:p>
        </p:txBody>
      </p:sp>
      <p:cxnSp>
        <p:nvCxnSpPr>
          <p:cNvPr id="5" name="Elbow Connector 4"/>
          <p:cNvCxnSpPr/>
          <p:nvPr/>
        </p:nvCxnSpPr>
        <p:spPr>
          <a:xfrm>
            <a:off x="2351584" y="2204864"/>
            <a:ext cx="1584176" cy="1080120"/>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ound Single Corner Rectangle 7"/>
          <p:cNvSpPr/>
          <p:nvPr/>
        </p:nvSpPr>
        <p:spPr>
          <a:xfrm>
            <a:off x="4079776" y="2924944"/>
            <a:ext cx="3672408" cy="720080"/>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Elbow Connector 9"/>
          <p:cNvCxnSpPr/>
          <p:nvPr/>
        </p:nvCxnSpPr>
        <p:spPr>
          <a:xfrm rot="10800000" flipV="1">
            <a:off x="7896200" y="2204864"/>
            <a:ext cx="1944216" cy="1080120"/>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a:off x="4871864" y="3657302"/>
            <a:ext cx="1872208" cy="158417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4511824" y="5517232"/>
            <a:ext cx="2520280"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Smiley Face 12"/>
          <p:cNvSpPr/>
          <p:nvPr/>
        </p:nvSpPr>
        <p:spPr>
          <a:xfrm>
            <a:off x="5285910" y="1871415"/>
            <a:ext cx="1260140" cy="864096"/>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5121331" y="3083817"/>
            <a:ext cx="504056"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p:cNvSpPr/>
          <p:nvPr/>
        </p:nvSpPr>
        <p:spPr>
          <a:xfrm>
            <a:off x="5915980" y="3061816"/>
            <a:ext cx="504056"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p:nvPr/>
        </p:nvSpPr>
        <p:spPr>
          <a:xfrm>
            <a:off x="6816080" y="3061816"/>
            <a:ext cx="504056"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4259796" y="3077815"/>
            <a:ext cx="504056"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Sun 17"/>
          <p:cNvSpPr/>
          <p:nvPr/>
        </p:nvSpPr>
        <p:spPr>
          <a:xfrm>
            <a:off x="5464649" y="4293096"/>
            <a:ext cx="614629" cy="635794"/>
          </a:xfrm>
          <a:prstGeom prst="su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Can 18"/>
          <p:cNvSpPr/>
          <p:nvPr/>
        </p:nvSpPr>
        <p:spPr>
          <a:xfrm>
            <a:off x="5447928" y="5589240"/>
            <a:ext cx="648072" cy="43204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32645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69" y="679580"/>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7"/>
          <p:cNvSpPr>
            <a:spLocks noChangeArrowheads="1"/>
          </p:cNvSpPr>
          <p:nvPr/>
        </p:nvSpPr>
        <p:spPr bwMode="auto">
          <a:xfrm>
            <a:off x="2760664" y="4570414"/>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FontTx/>
              <a:buNone/>
            </a:pPr>
            <a:br>
              <a:rPr lang="en-AU" altLang="en-US" sz="1800" dirty="0"/>
            </a:br>
            <a:r>
              <a:rPr lang="en-AU" altLang="en-US" sz="1800" dirty="0"/>
              <a:t>			</a:t>
            </a:r>
          </a:p>
        </p:txBody>
      </p:sp>
      <p:sp>
        <p:nvSpPr>
          <p:cNvPr id="4102" name="TextBox 2"/>
          <p:cNvSpPr txBox="1">
            <a:spLocks noChangeArrowheads="1"/>
          </p:cNvSpPr>
          <p:nvPr/>
        </p:nvSpPr>
        <p:spPr bwMode="auto">
          <a:xfrm>
            <a:off x="2709864" y="2852739"/>
            <a:ext cx="66960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4800" b="1">
                <a:latin typeface="Verdana" panose="020B0604030504040204" pitchFamily="34" charset="0"/>
              </a:rPr>
              <a:t>Communicate In The Workplace</a:t>
            </a:r>
          </a:p>
        </p:txBody>
      </p:sp>
    </p:spTree>
    <p:extLst>
      <p:ext uri="{BB962C8B-B14F-4D97-AF65-F5344CB8AC3E}">
        <p14:creationId xmlns:p14="http://schemas.microsoft.com/office/powerpoint/2010/main" val="1759900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1"/>
          </a:solidFill>
          <a:ln>
            <a:solidFill>
              <a:schemeClr val="tx1"/>
            </a:solidFill>
          </a:ln>
        </p:spPr>
        <p:txBody>
          <a:bodyPr/>
          <a:lstStyle/>
          <a:p>
            <a:endParaRPr lang="en-AU" dirty="0"/>
          </a:p>
        </p:txBody>
      </p:sp>
      <p:sp>
        <p:nvSpPr>
          <p:cNvPr id="3" name="Title 2"/>
          <p:cNvSpPr>
            <a:spLocks noGrp="1"/>
          </p:cNvSpPr>
          <p:nvPr>
            <p:ph type="title"/>
          </p:nvPr>
        </p:nvSpPr>
        <p:spPr>
          <a:xfrm>
            <a:off x="1981200" y="359466"/>
            <a:ext cx="8229600" cy="837287"/>
          </a:xfrm>
        </p:spPr>
        <p:txBody>
          <a:bodyPr/>
          <a:lstStyle/>
          <a:p>
            <a:pPr algn="ctr"/>
            <a:r>
              <a:rPr lang="en-AU" b="1" dirty="0">
                <a:solidFill>
                  <a:srgbClr val="FF0000"/>
                </a:solidFill>
              </a:rPr>
              <a:t>Activity Nine</a:t>
            </a:r>
          </a:p>
        </p:txBody>
      </p:sp>
      <p:sp>
        <p:nvSpPr>
          <p:cNvPr id="4" name="Plus 3"/>
          <p:cNvSpPr/>
          <p:nvPr/>
        </p:nvSpPr>
        <p:spPr>
          <a:xfrm>
            <a:off x="2639616" y="2575198"/>
            <a:ext cx="1296144" cy="1368152"/>
          </a:xfrm>
          <a:prstGeom prst="mathPlu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ight Arrow 4"/>
          <p:cNvSpPr/>
          <p:nvPr/>
        </p:nvSpPr>
        <p:spPr>
          <a:xfrm>
            <a:off x="4439816" y="3068960"/>
            <a:ext cx="1440160" cy="5040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Left Arrow 6"/>
          <p:cNvSpPr/>
          <p:nvPr/>
        </p:nvSpPr>
        <p:spPr>
          <a:xfrm>
            <a:off x="6023992" y="3068960"/>
            <a:ext cx="1584176" cy="517488"/>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Up Arrow 7"/>
          <p:cNvSpPr/>
          <p:nvPr/>
        </p:nvSpPr>
        <p:spPr>
          <a:xfrm>
            <a:off x="5681954" y="3356992"/>
            <a:ext cx="540060" cy="2232248"/>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Down Arrow 9"/>
          <p:cNvSpPr/>
          <p:nvPr/>
        </p:nvSpPr>
        <p:spPr>
          <a:xfrm>
            <a:off x="5744961" y="1656532"/>
            <a:ext cx="414046" cy="163047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Heptagon 10"/>
          <p:cNvSpPr/>
          <p:nvPr/>
        </p:nvSpPr>
        <p:spPr>
          <a:xfrm>
            <a:off x="8328248" y="2539194"/>
            <a:ext cx="1368152" cy="1440160"/>
          </a:xfrm>
          <a:prstGeom prst="hept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03332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AU" dirty="0"/>
          </a:p>
        </p:txBody>
      </p:sp>
      <p:sp>
        <p:nvSpPr>
          <p:cNvPr id="3" name="Title 2"/>
          <p:cNvSpPr>
            <a:spLocks noGrp="1"/>
          </p:cNvSpPr>
          <p:nvPr>
            <p:ph type="title"/>
          </p:nvPr>
        </p:nvSpPr>
        <p:spPr>
          <a:xfrm>
            <a:off x="1981200" y="359466"/>
            <a:ext cx="8229600" cy="837287"/>
          </a:xfrm>
        </p:spPr>
        <p:txBody>
          <a:bodyPr/>
          <a:lstStyle/>
          <a:p>
            <a:pPr algn="ctr"/>
            <a:r>
              <a:rPr lang="en-AU" b="1" dirty="0">
                <a:solidFill>
                  <a:srgbClr val="FF0000"/>
                </a:solidFill>
              </a:rPr>
              <a:t>Activity Ten</a:t>
            </a:r>
          </a:p>
        </p:txBody>
      </p:sp>
      <p:sp>
        <p:nvSpPr>
          <p:cNvPr id="4" name="Action Button: Back or Previous 3">
            <a:hlinkClick r:id="" action="ppaction://hlinkshowjump?jump=previousslide" highlightClick="1"/>
          </p:cNvPr>
          <p:cNvSpPr/>
          <p:nvPr/>
        </p:nvSpPr>
        <p:spPr>
          <a:xfrm>
            <a:off x="2783632" y="2708920"/>
            <a:ext cx="1512168" cy="1080120"/>
          </a:xfrm>
          <a:prstGeom prst="actionButtonBackPreviou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Action Button: Forward or Next 4">
            <a:hlinkClick r:id="" action="ppaction://hlinkshowjump?jump=nextslide" highlightClick="1"/>
          </p:cNvPr>
          <p:cNvSpPr/>
          <p:nvPr/>
        </p:nvSpPr>
        <p:spPr>
          <a:xfrm>
            <a:off x="2783632" y="4077072"/>
            <a:ext cx="1512168" cy="1080120"/>
          </a:xfrm>
          <a:prstGeom prst="actionButtonForwardNex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ction Button: Home 5">
            <a:hlinkClick r:id="" action="ppaction://hlinkshowjump?jump=firstslide" highlightClick="1"/>
          </p:cNvPr>
          <p:cNvSpPr/>
          <p:nvPr/>
        </p:nvSpPr>
        <p:spPr>
          <a:xfrm>
            <a:off x="5369347" y="2708920"/>
            <a:ext cx="1584176" cy="1080121"/>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Action Button: Sound 6">
            <a:hlinkClick r:id="" action="ppaction://noaction" highlightClick="1">
              <a:snd r:embed="rId2" name="applause.wav"/>
            </a:hlinkClick>
          </p:cNvPr>
          <p:cNvSpPr/>
          <p:nvPr/>
        </p:nvSpPr>
        <p:spPr>
          <a:xfrm>
            <a:off x="5369347" y="4077072"/>
            <a:ext cx="1584176" cy="1080120"/>
          </a:xfrm>
          <a:prstGeom prst="actionButtonSou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Action Button: Help 7">
            <a:hlinkClick r:id="" action="ppaction://noaction" highlightClick="1"/>
          </p:cNvPr>
          <p:cNvSpPr/>
          <p:nvPr/>
        </p:nvSpPr>
        <p:spPr>
          <a:xfrm>
            <a:off x="7824192" y="3356992"/>
            <a:ext cx="1368152" cy="1296144"/>
          </a:xfrm>
          <a:prstGeom prst="actionButtonHelp">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63856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AU" dirty="0"/>
          </a:p>
        </p:txBody>
      </p:sp>
      <p:sp>
        <p:nvSpPr>
          <p:cNvPr id="3" name="Title 2"/>
          <p:cNvSpPr>
            <a:spLocks noGrp="1"/>
          </p:cNvSpPr>
          <p:nvPr>
            <p:ph type="title"/>
          </p:nvPr>
        </p:nvSpPr>
        <p:spPr>
          <a:xfrm>
            <a:off x="1981200" y="359466"/>
            <a:ext cx="8229600" cy="909295"/>
          </a:xfrm>
          <a:ln>
            <a:solidFill>
              <a:schemeClr val="tx1"/>
            </a:solidFill>
          </a:ln>
        </p:spPr>
        <p:txBody>
          <a:bodyPr/>
          <a:lstStyle/>
          <a:p>
            <a:pPr algn="ctr"/>
            <a:r>
              <a:rPr lang="en-AU" b="1" dirty="0">
                <a:solidFill>
                  <a:srgbClr val="FF0000"/>
                </a:solidFill>
              </a:rPr>
              <a:t>Activity Eleven</a:t>
            </a:r>
          </a:p>
        </p:txBody>
      </p:sp>
      <p:sp>
        <p:nvSpPr>
          <p:cNvPr id="6" name="Flowchart: Direct Access Storage 5"/>
          <p:cNvSpPr/>
          <p:nvPr/>
        </p:nvSpPr>
        <p:spPr>
          <a:xfrm>
            <a:off x="2531604" y="3573016"/>
            <a:ext cx="864096" cy="720080"/>
          </a:xfrm>
          <a:prstGeom prst="flowChartMagneticDru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lowchart: Summing Junction 6"/>
          <p:cNvSpPr/>
          <p:nvPr/>
        </p:nvSpPr>
        <p:spPr>
          <a:xfrm>
            <a:off x="2207568" y="4509120"/>
            <a:ext cx="1512168" cy="1368152"/>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lowchart: Summing Junction 8"/>
          <p:cNvSpPr/>
          <p:nvPr/>
        </p:nvSpPr>
        <p:spPr>
          <a:xfrm>
            <a:off x="2207568" y="2132856"/>
            <a:ext cx="1512168" cy="1152128"/>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ight Arrow 9"/>
          <p:cNvSpPr/>
          <p:nvPr/>
        </p:nvSpPr>
        <p:spPr>
          <a:xfrm>
            <a:off x="3758034" y="3392996"/>
            <a:ext cx="3600400" cy="108012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7536160" y="2204864"/>
            <a:ext cx="2520280" cy="36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Smiley Face 11"/>
          <p:cNvSpPr/>
          <p:nvPr/>
        </p:nvSpPr>
        <p:spPr>
          <a:xfrm>
            <a:off x="7968208" y="3068960"/>
            <a:ext cx="1872208" cy="2088232"/>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Bevel 12"/>
          <p:cNvSpPr/>
          <p:nvPr/>
        </p:nvSpPr>
        <p:spPr>
          <a:xfrm>
            <a:off x="4583832" y="2204864"/>
            <a:ext cx="1800200" cy="936104"/>
          </a:xfrm>
          <a:prstGeom prst="beve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Isosceles Triangle 13"/>
          <p:cNvSpPr/>
          <p:nvPr/>
        </p:nvSpPr>
        <p:spPr>
          <a:xfrm>
            <a:off x="4495850" y="4365104"/>
            <a:ext cx="1728192" cy="151216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57810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AU" dirty="0"/>
          </a:p>
        </p:txBody>
      </p:sp>
      <p:sp>
        <p:nvSpPr>
          <p:cNvPr id="3" name="Title 2"/>
          <p:cNvSpPr>
            <a:spLocks noGrp="1"/>
          </p:cNvSpPr>
          <p:nvPr>
            <p:ph type="title"/>
          </p:nvPr>
        </p:nvSpPr>
        <p:spPr>
          <a:xfrm>
            <a:off x="2063552" y="404665"/>
            <a:ext cx="8229600" cy="693271"/>
          </a:xfrm>
        </p:spPr>
        <p:txBody>
          <a:bodyPr>
            <a:normAutofit fontScale="90000"/>
          </a:bodyPr>
          <a:lstStyle/>
          <a:p>
            <a:pPr algn="ctr"/>
            <a:r>
              <a:rPr lang="en-AU" b="1" dirty="0">
                <a:solidFill>
                  <a:srgbClr val="FF0000"/>
                </a:solidFill>
              </a:rPr>
              <a:t>Activity Twelve</a:t>
            </a:r>
          </a:p>
        </p:txBody>
      </p:sp>
      <p:sp>
        <p:nvSpPr>
          <p:cNvPr id="5" name="Snip Single Corner Rectangle 4"/>
          <p:cNvSpPr/>
          <p:nvPr/>
        </p:nvSpPr>
        <p:spPr>
          <a:xfrm>
            <a:off x="2495600" y="2492896"/>
            <a:ext cx="1728192" cy="1080120"/>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Up Arrow 5"/>
          <p:cNvSpPr/>
          <p:nvPr/>
        </p:nvSpPr>
        <p:spPr>
          <a:xfrm>
            <a:off x="2927648" y="3784749"/>
            <a:ext cx="648072" cy="1440160"/>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un 6"/>
          <p:cNvSpPr/>
          <p:nvPr/>
        </p:nvSpPr>
        <p:spPr>
          <a:xfrm>
            <a:off x="5303912" y="2564904"/>
            <a:ext cx="1080120" cy="1008112"/>
          </a:xfrm>
          <a:prstGeom prst="su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lowchart: Magnetic Disk 7"/>
          <p:cNvSpPr/>
          <p:nvPr/>
        </p:nvSpPr>
        <p:spPr>
          <a:xfrm>
            <a:off x="8040216" y="3645025"/>
            <a:ext cx="1656184" cy="1579885"/>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lowchart: Summing Junction 8"/>
          <p:cNvSpPr/>
          <p:nvPr/>
        </p:nvSpPr>
        <p:spPr>
          <a:xfrm>
            <a:off x="8254478" y="2044278"/>
            <a:ext cx="1188132" cy="1312714"/>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ame 9"/>
          <p:cNvSpPr/>
          <p:nvPr/>
        </p:nvSpPr>
        <p:spPr>
          <a:xfrm>
            <a:off x="4799856" y="4005064"/>
            <a:ext cx="2088232" cy="1219845"/>
          </a:xfrm>
          <a:prstGeom prst="fra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3153773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SS Montana.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567608" y="1340769"/>
            <a:ext cx="7128792" cy="4320480"/>
          </a:xfrm>
        </p:spPr>
      </p:pic>
      <p:sp>
        <p:nvSpPr>
          <p:cNvPr id="3" name="Title 2"/>
          <p:cNvSpPr>
            <a:spLocks noGrp="1"/>
          </p:cNvSpPr>
          <p:nvPr>
            <p:ph type="title"/>
          </p:nvPr>
        </p:nvSpPr>
        <p:spPr>
          <a:xfrm>
            <a:off x="1981200" y="359466"/>
            <a:ext cx="8229600" cy="837287"/>
          </a:xfrm>
        </p:spPr>
        <p:txBody>
          <a:bodyPr>
            <a:normAutofit/>
          </a:bodyPr>
          <a:lstStyle/>
          <a:p>
            <a:pPr algn="ctr"/>
            <a:r>
              <a:rPr lang="en-AU" b="1" dirty="0">
                <a:solidFill>
                  <a:srgbClr val="FF0000"/>
                </a:solidFill>
                <a:effectLst>
                  <a:outerShdw blurRad="38100" dist="38100" dir="2700000" algn="tl">
                    <a:srgbClr val="000000">
                      <a:alpha val="43137"/>
                    </a:srgbClr>
                  </a:outerShdw>
                </a:effectLst>
              </a:rPr>
              <a:t>Verbal Communication</a:t>
            </a:r>
          </a:p>
        </p:txBody>
      </p:sp>
    </p:spTree>
    <p:extLst>
      <p:ext uri="{BB962C8B-B14F-4D97-AF65-F5344CB8AC3E}">
        <p14:creationId xmlns:p14="http://schemas.microsoft.com/office/powerpoint/2010/main" val="19644918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algn="ctr"/>
            <a:r>
              <a:rPr lang="en-US" sz="4000" b="1" dirty="0">
                <a:solidFill>
                  <a:srgbClr val="FF0000"/>
                </a:solidFill>
              </a:rPr>
              <a:t> </a:t>
            </a:r>
            <a:r>
              <a:rPr lang="en-US" b="1" dirty="0">
                <a:solidFill>
                  <a:srgbClr val="FF0000"/>
                </a:solidFill>
                <a:effectLst>
                  <a:outerShdw blurRad="38100" dist="38100" dir="2700000" algn="tl">
                    <a:srgbClr val="000000">
                      <a:alpha val="43137"/>
                    </a:srgbClr>
                  </a:outerShdw>
                </a:effectLst>
                <a:latin typeface="+mn-lt"/>
              </a:rPr>
              <a:t>Activity</a:t>
            </a:r>
          </a:p>
        </p:txBody>
      </p:sp>
      <p:sp>
        <p:nvSpPr>
          <p:cNvPr id="40963" name="Rectangle 3"/>
          <p:cNvSpPr>
            <a:spLocks noGrp="1" noChangeArrowheads="1"/>
          </p:cNvSpPr>
          <p:nvPr>
            <p:ph type="body" idx="1"/>
          </p:nvPr>
        </p:nvSpPr>
        <p:spPr/>
        <p:txBody>
          <a:bodyPr/>
          <a:lstStyle/>
          <a:p>
            <a:pPr>
              <a:buClr>
                <a:schemeClr val="accent1"/>
              </a:buClr>
              <a:buFont typeface="Wingdings" panose="05000000000000000000" pitchFamily="2" charset="2"/>
              <a:buChar char="Ø"/>
            </a:pPr>
            <a:r>
              <a:rPr lang="en-US" dirty="0"/>
              <a:t>Select a topic that you are passionate about</a:t>
            </a:r>
          </a:p>
          <a:p>
            <a:pPr>
              <a:buClr>
                <a:schemeClr val="accent1"/>
              </a:buClr>
              <a:buFont typeface="Wingdings" panose="05000000000000000000" pitchFamily="2" charset="2"/>
              <a:buChar char="Ø"/>
            </a:pPr>
            <a:r>
              <a:rPr lang="en-US" dirty="0"/>
              <a:t>You will be required to speak on this topic for two minutes in a one on one situation</a:t>
            </a:r>
          </a:p>
          <a:p>
            <a:pPr>
              <a:buClr>
                <a:schemeClr val="accent1"/>
              </a:buClr>
              <a:buFont typeface="Wingdings" panose="05000000000000000000" pitchFamily="2" charset="2"/>
              <a:buChar char="Ø"/>
            </a:pPr>
            <a:r>
              <a:rPr lang="en-US" dirty="0"/>
              <a:t>Whatever happens you must complete your two minute presentation</a:t>
            </a:r>
          </a:p>
          <a:p>
            <a:pPr algn="ctr">
              <a:buFont typeface="Wingdings" panose="05000000000000000000" pitchFamily="2" charset="2"/>
              <a:buChar char="Ø"/>
            </a:pPr>
            <a:endParaRPr lang="en-US" b="1" dirty="0"/>
          </a:p>
          <a:p>
            <a:pPr marL="0" indent="0" algn="ctr">
              <a:buNone/>
            </a:pPr>
            <a:r>
              <a:rPr lang="en-US" b="1" dirty="0"/>
              <a:t>WHS Warning !</a:t>
            </a:r>
          </a:p>
          <a:p>
            <a:pPr algn="ctr">
              <a:buFont typeface="Wingdings" panose="05000000000000000000" pitchFamily="2" charset="2"/>
              <a:buChar char="Ø"/>
            </a:pPr>
            <a:endParaRPr lang="en-US" b="1" dirty="0"/>
          </a:p>
          <a:p>
            <a:pPr>
              <a:buClr>
                <a:schemeClr val="accent1"/>
              </a:buClr>
              <a:buFont typeface="Wingdings" panose="05000000000000000000" pitchFamily="2" charset="2"/>
              <a:buChar char="Ø"/>
            </a:pPr>
            <a:r>
              <a:rPr lang="en-US" dirty="0"/>
              <a:t>No hitting, spitting, kicking, throwing things, name calling or eye gouging.</a:t>
            </a:r>
          </a:p>
        </p:txBody>
      </p:sp>
    </p:spTree>
    <p:extLst>
      <p:ext uri="{BB962C8B-B14F-4D97-AF65-F5344CB8AC3E}">
        <p14:creationId xmlns:p14="http://schemas.microsoft.com/office/powerpoint/2010/main" val="7994135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9"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55" y="330895"/>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TextBox 2"/>
          <p:cNvSpPr txBox="1">
            <a:spLocks noChangeArrowheads="1"/>
          </p:cNvSpPr>
          <p:nvPr/>
        </p:nvSpPr>
        <p:spPr bwMode="auto">
          <a:xfrm>
            <a:off x="1524001" y="1677988"/>
            <a:ext cx="9072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2800" b="1" dirty="0">
                <a:latin typeface="Verdana" panose="020B0604030504040204" pitchFamily="34" charset="0"/>
              </a:rPr>
              <a:t>Complete Documentation</a:t>
            </a:r>
          </a:p>
        </p:txBody>
      </p:sp>
      <p:pic>
        <p:nvPicPr>
          <p:cNvPr id="6" name="Picture 1" descr="worker clipboard checks read write hard hat ppe stk311193rk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3940" y="3140968"/>
            <a:ext cx="4672682" cy="34201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4740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34" y="303246"/>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7" name="TextBox 2"/>
          <p:cNvSpPr txBox="1">
            <a:spLocks noChangeArrowheads="1"/>
          </p:cNvSpPr>
          <p:nvPr/>
        </p:nvSpPr>
        <p:spPr bwMode="auto">
          <a:xfrm>
            <a:off x="2268539" y="1557339"/>
            <a:ext cx="8169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Complete Required Documentation</a:t>
            </a:r>
          </a:p>
        </p:txBody>
      </p:sp>
      <p:sp>
        <p:nvSpPr>
          <p:cNvPr id="4" name="TextBox 3"/>
          <p:cNvSpPr txBox="1"/>
          <p:nvPr/>
        </p:nvSpPr>
        <p:spPr>
          <a:xfrm>
            <a:off x="1905001" y="2287589"/>
            <a:ext cx="8207375" cy="2555875"/>
          </a:xfrm>
          <a:prstGeom prst="rect">
            <a:avLst/>
          </a:prstGeom>
          <a:noFill/>
        </p:spPr>
        <p:txBody>
          <a:bodyPr>
            <a:spAutoFit/>
          </a:bodyPr>
          <a:lstStyle/>
          <a:p>
            <a:pPr>
              <a:buClr>
                <a:srgbClr val="0070C0"/>
              </a:buClr>
              <a:defRPr/>
            </a:pPr>
            <a:r>
              <a:rPr lang="en-AU" sz="2000" dirty="0">
                <a:latin typeface="Verdana" panose="020B0604030504040204" pitchFamily="34" charset="0"/>
                <a:ea typeface="Verdana" panose="020B0604030504040204" pitchFamily="34" charset="0"/>
                <a:cs typeface="Verdana" panose="020B0604030504040204" pitchFamily="34" charset="0"/>
              </a:rPr>
              <a:t>As a part of your job you may need to complete paper or computer generated documentation.</a:t>
            </a:r>
          </a:p>
          <a:p>
            <a:pPr>
              <a:buClr>
                <a:srgbClr val="0070C0"/>
              </a:buCl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There may be strict timeframes set for completion or submission. Make sure you meet these, or warn the people expecting them if there is going to be a delay.</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Use clear and simple language when filling in forms and make sure your handwriting is neat.</a:t>
            </a:r>
          </a:p>
        </p:txBody>
      </p:sp>
      <p:pic>
        <p:nvPicPr>
          <p:cNvPr id="221189" name="Picture 4" descr="worker clipboard write pen 140467124 cropped"/>
          <p:cNvPicPr>
            <a:picLocks noChangeAspect="1" noChangeArrowheads="1"/>
          </p:cNvPicPr>
          <p:nvPr/>
        </p:nvPicPr>
        <p:blipFill>
          <a:blip r:embed="rId4">
            <a:extLst>
              <a:ext uri="{28A0092B-C50C-407E-A947-70E740481C1C}">
                <a14:useLocalDpi xmlns:a14="http://schemas.microsoft.com/office/drawing/2010/main" val="0"/>
              </a:ext>
            </a:extLst>
          </a:blip>
          <a:srcRect t="8113" b="8643"/>
          <a:stretch>
            <a:fillRect/>
          </a:stretch>
        </p:blipFill>
        <p:spPr bwMode="auto">
          <a:xfrm>
            <a:off x="7896226" y="4843463"/>
            <a:ext cx="25622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250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57" y="303246"/>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5" name="TextBox 2"/>
          <p:cNvSpPr txBox="1">
            <a:spLocks noChangeArrowheads="1"/>
          </p:cNvSpPr>
          <p:nvPr/>
        </p:nvSpPr>
        <p:spPr bwMode="auto">
          <a:xfrm>
            <a:off x="2282826" y="1770064"/>
            <a:ext cx="8169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Complete Required Documentation</a:t>
            </a:r>
          </a:p>
        </p:txBody>
      </p:sp>
      <p:sp>
        <p:nvSpPr>
          <p:cNvPr id="4" name="TextBox 3"/>
          <p:cNvSpPr txBox="1"/>
          <p:nvPr/>
        </p:nvSpPr>
        <p:spPr>
          <a:xfrm>
            <a:off x="2063751" y="2852739"/>
            <a:ext cx="8207375" cy="1938337"/>
          </a:xfrm>
          <a:prstGeom prst="rect">
            <a:avLst/>
          </a:prstGeom>
          <a:noFill/>
        </p:spPr>
        <p:txBody>
          <a:bodyPr>
            <a:spAutoFit/>
          </a:bodyPr>
          <a:lstStyle/>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Thoroughly check all information that is entered into written documents.</a:t>
            </a:r>
          </a:p>
          <a:p>
            <a:pPr>
              <a:buClr>
                <a:srgbClr val="0070C0"/>
              </a:buCl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a:buClr>
                <a:srgbClr val="0070C0"/>
              </a:buClr>
              <a:defRPr/>
            </a:pPr>
            <a:r>
              <a:rPr lang="en-AU" sz="2000" dirty="0">
                <a:latin typeface="Verdana" panose="020B0604030504040204" pitchFamily="34" charset="0"/>
                <a:ea typeface="Verdana" panose="020B0604030504040204" pitchFamily="34" charset="0"/>
                <a:cs typeface="Verdana" panose="020B0604030504040204" pitchFamily="34" charset="0"/>
              </a:rPr>
              <a:t>Once written documents are completed, they should be processed and filed in accordance with your event protocols and procedures.</a:t>
            </a:r>
          </a:p>
        </p:txBody>
      </p:sp>
      <p:pic>
        <p:nvPicPr>
          <p:cNvPr id="223237" name="Picture 2" descr="worker clipboard checks read write hard hat ppe stk311193rk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76" y="4522789"/>
            <a:ext cx="287972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297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1"/>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79" name="TextBox 2"/>
          <p:cNvSpPr txBox="1">
            <a:spLocks noChangeArrowheads="1"/>
          </p:cNvSpPr>
          <p:nvPr/>
        </p:nvSpPr>
        <p:spPr bwMode="auto">
          <a:xfrm>
            <a:off x="1992314" y="1773239"/>
            <a:ext cx="8169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Pass on Written Information</a:t>
            </a:r>
          </a:p>
        </p:txBody>
      </p:sp>
      <p:sp>
        <p:nvSpPr>
          <p:cNvPr id="229380" name="TextBox 3"/>
          <p:cNvSpPr txBox="1">
            <a:spLocks noChangeArrowheads="1"/>
          </p:cNvSpPr>
          <p:nvPr/>
        </p:nvSpPr>
        <p:spPr bwMode="auto">
          <a:xfrm>
            <a:off x="2208214" y="2684463"/>
            <a:ext cx="8207375"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spcBef>
                <a:spcPts val="438"/>
              </a:spcBef>
              <a:buNone/>
            </a:pPr>
            <a:r>
              <a:rPr lang="en-US" altLang="en-US" sz="2000">
                <a:latin typeface="Verdana" panose="020B0604030504040204" pitchFamily="34" charset="0"/>
              </a:rPr>
              <a:t>Some documents may need to be reviewed and signed off by appropriate personnel.</a:t>
            </a:r>
            <a:endParaRPr lang="en-AU" altLang="en-US" sz="2000">
              <a:latin typeface="Verdana" panose="020B0604030504040204" pitchFamily="34" charset="0"/>
            </a:endParaRPr>
          </a:p>
          <a:p>
            <a:pPr>
              <a:spcBef>
                <a:spcPts val="438"/>
              </a:spcBef>
              <a:buNone/>
            </a:pPr>
            <a:r>
              <a:rPr lang="en-US" altLang="en-US" sz="2000">
                <a:latin typeface="Verdana" panose="020B0604030504040204" pitchFamily="34" charset="0"/>
              </a:rPr>
              <a:t> </a:t>
            </a:r>
            <a:endParaRPr lang="en-AU" altLang="en-US" sz="2000">
              <a:latin typeface="Verdana" panose="020B0604030504040204" pitchFamily="34" charset="0"/>
            </a:endParaRPr>
          </a:p>
          <a:p>
            <a:pPr>
              <a:spcBef>
                <a:spcPts val="438"/>
              </a:spcBef>
              <a:buNone/>
            </a:pPr>
            <a:r>
              <a:rPr lang="en-US" altLang="en-US" sz="2000">
                <a:latin typeface="Verdana" panose="020B0604030504040204" pitchFamily="34" charset="0"/>
              </a:rPr>
              <a:t>Make sure that any documents that need to be passed on are delivered promptly. </a:t>
            </a:r>
            <a:endParaRPr lang="en-AU" altLang="en-US" sz="2000">
              <a:latin typeface="Verdana" panose="020B0604030504040204" pitchFamily="34" charset="0"/>
            </a:endParaRPr>
          </a:p>
          <a:p>
            <a:pPr>
              <a:spcBef>
                <a:spcPct val="0"/>
              </a:spcBef>
              <a:buClr>
                <a:srgbClr val="0070C0"/>
              </a:buClr>
              <a:buFontTx/>
              <a:buNone/>
            </a:pPr>
            <a:endParaRPr lang="en-AU" altLang="en-US" sz="2000">
              <a:latin typeface="Verdana" panose="020B0604030504040204" pitchFamily="34" charset="0"/>
            </a:endParaRPr>
          </a:p>
          <a:p>
            <a:pPr>
              <a:spcBef>
                <a:spcPct val="0"/>
              </a:spcBef>
              <a:buClr>
                <a:srgbClr val="0070C0"/>
              </a:buClr>
              <a:buFontTx/>
              <a:buNone/>
            </a:pPr>
            <a:r>
              <a:rPr lang="en-US" altLang="en-US" sz="2000">
                <a:solidFill>
                  <a:srgbClr val="000000"/>
                </a:solidFill>
                <a:latin typeface="Verdana" panose="020B0604030504040204" pitchFamily="34" charset="0"/>
              </a:rPr>
              <a:t>Follow all standard procedures and make sure all of the information required is handed over without delay.</a:t>
            </a:r>
            <a:endParaRPr lang="en-AU" altLang="en-US" sz="2000">
              <a:solidFill>
                <a:srgbClr val="000000"/>
              </a:solidFill>
              <a:latin typeface="Verdana" panose="020B0604030504040204" pitchFamily="34" charset="0"/>
            </a:endParaRPr>
          </a:p>
          <a:p>
            <a:pPr>
              <a:spcBef>
                <a:spcPct val="0"/>
              </a:spcBef>
              <a:buClr>
                <a:srgbClr val="0070C0"/>
              </a:buClr>
              <a:buFontTx/>
              <a:buNone/>
            </a:pPr>
            <a:endParaRPr lang="en-AU" altLang="en-US" sz="2000">
              <a:latin typeface="Verdana" panose="020B0604030504040204" pitchFamily="34" charset="0"/>
            </a:endParaRPr>
          </a:p>
        </p:txBody>
      </p:sp>
      <p:pic>
        <p:nvPicPr>
          <p:cNvPr id="229381" name="Picture 5" descr="pass hand over document file brown 136804993"/>
          <p:cNvPicPr>
            <a:picLocks noChangeAspect="1" noChangeArrowheads="1"/>
          </p:cNvPicPr>
          <p:nvPr/>
        </p:nvPicPr>
        <p:blipFill>
          <a:blip r:embed="rId4">
            <a:extLst>
              <a:ext uri="{28A0092B-C50C-407E-A947-70E740481C1C}">
                <a14:useLocalDpi xmlns:a14="http://schemas.microsoft.com/office/drawing/2010/main" val="0"/>
              </a:ext>
            </a:extLst>
          </a:blip>
          <a:srcRect r="9622"/>
          <a:stretch>
            <a:fillRect/>
          </a:stretch>
        </p:blipFill>
        <p:spPr bwMode="auto">
          <a:xfrm>
            <a:off x="8732838" y="5084763"/>
            <a:ext cx="1935162"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1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519113" y="1557339"/>
            <a:ext cx="90725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Introduction</a:t>
            </a:r>
          </a:p>
        </p:txBody>
      </p:sp>
      <p:pic>
        <p:nvPicPr>
          <p:cNvPr id="10243" name="Picture 5"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90" y="209940"/>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9801" y="2405064"/>
            <a:ext cx="8785225" cy="1631216"/>
          </a:xfrm>
          <a:prstGeom prst="rect">
            <a:avLst/>
          </a:prstGeom>
          <a:noFill/>
        </p:spPr>
        <p:txBody>
          <a:bodyPr>
            <a:spAutoFit/>
          </a:bodyPr>
          <a:lstStyle/>
          <a:p>
            <a:pPr>
              <a:defRPr/>
            </a:pPr>
            <a:endParaRPr lang="en-AU" sz="2000" b="1"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Communication equipment and systems.</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Face-to-face communication.</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Written communication (documentation).</a:t>
            </a:r>
          </a:p>
          <a:p>
            <a:pPr>
              <a:defRPr/>
            </a:pPr>
            <a:endParaRPr lang="en-AU" sz="2000" dirty="0">
              <a:ea typeface="MS PGothic" panose="020B0600070205080204" pitchFamily="34" charset="-128"/>
            </a:endParaRPr>
          </a:p>
        </p:txBody>
      </p:sp>
      <p:pic>
        <p:nvPicPr>
          <p:cNvPr id="239618" name="Picture 2" descr="Image result for road traffic contro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4962" y="4053254"/>
            <a:ext cx="3784722" cy="256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573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81" y="181948"/>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7" name="TextBox 2"/>
          <p:cNvSpPr txBox="1">
            <a:spLocks noChangeArrowheads="1"/>
          </p:cNvSpPr>
          <p:nvPr/>
        </p:nvSpPr>
        <p:spPr bwMode="auto">
          <a:xfrm>
            <a:off x="2268539" y="1557339"/>
            <a:ext cx="81692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dirty="0">
                <a:latin typeface="Verdana" panose="020B0604030504040204" pitchFamily="34" charset="0"/>
              </a:rPr>
              <a:t>Event Traffic Controllers</a:t>
            </a:r>
          </a:p>
          <a:p>
            <a:pPr algn="ctr">
              <a:spcBef>
                <a:spcPct val="0"/>
              </a:spcBef>
              <a:buFontTx/>
              <a:buNone/>
            </a:pPr>
            <a:r>
              <a:rPr lang="en-AU" altLang="en-US" sz="3000" b="1" dirty="0">
                <a:latin typeface="Verdana" panose="020B0604030504040204" pitchFamily="34" charset="0"/>
              </a:rPr>
              <a:t>Core Aspects</a:t>
            </a:r>
          </a:p>
        </p:txBody>
      </p:sp>
      <p:sp>
        <p:nvSpPr>
          <p:cNvPr id="4" name="TextBox 3"/>
          <p:cNvSpPr txBox="1"/>
          <p:nvPr/>
        </p:nvSpPr>
        <p:spPr>
          <a:xfrm>
            <a:off x="1905000" y="3210781"/>
            <a:ext cx="8207375" cy="2554545"/>
          </a:xfrm>
          <a:prstGeom prst="rect">
            <a:avLst/>
          </a:prstGeom>
          <a:noFill/>
        </p:spPr>
        <p:txBody>
          <a:bodyPr>
            <a:spAutoFit/>
          </a:bodyPr>
          <a:lstStyle/>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All cycle events must be planned - WHS requirement and the plan documented. This plan should include a “communication plan” for both normal and emergency situations.</a:t>
            </a:r>
          </a:p>
          <a:p>
            <a:pPr marL="342900" indent="-342900">
              <a:buClr>
                <a:srgbClr val="0070C0"/>
              </a:buClr>
              <a:buFont typeface="Wingdings" panose="05000000000000000000" pitchFamily="2" charset="2"/>
              <a:buChar char="Ø"/>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Prior to the cycle event occurring, even traffic controllers should be briefed about what is likely to occur during the event. Contacts for Event Manager/Race Director</a:t>
            </a:r>
          </a:p>
        </p:txBody>
      </p:sp>
    </p:spTree>
    <p:extLst>
      <p:ext uri="{BB962C8B-B14F-4D97-AF65-F5344CB8AC3E}">
        <p14:creationId xmlns:p14="http://schemas.microsoft.com/office/powerpoint/2010/main" val="4262921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70" y="116633"/>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7" name="TextBox 2"/>
          <p:cNvSpPr txBox="1">
            <a:spLocks noChangeArrowheads="1"/>
          </p:cNvSpPr>
          <p:nvPr/>
        </p:nvSpPr>
        <p:spPr bwMode="auto">
          <a:xfrm>
            <a:off x="2268539" y="1557339"/>
            <a:ext cx="81692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Event Traffic Controllers</a:t>
            </a:r>
          </a:p>
          <a:p>
            <a:pPr algn="ctr">
              <a:spcBef>
                <a:spcPct val="0"/>
              </a:spcBef>
              <a:buFontTx/>
              <a:buNone/>
            </a:pPr>
            <a:r>
              <a:rPr lang="en-AU" altLang="en-US" sz="3000" b="1">
                <a:latin typeface="Verdana" panose="020B0604030504040204" pitchFamily="34" charset="0"/>
              </a:rPr>
              <a:t>Core Aspects</a:t>
            </a:r>
            <a:endParaRPr lang="en-AU" altLang="en-US" sz="3000" b="1" dirty="0">
              <a:latin typeface="Verdana" panose="020B0604030504040204" pitchFamily="34" charset="0"/>
            </a:endParaRPr>
          </a:p>
        </p:txBody>
      </p:sp>
      <p:sp>
        <p:nvSpPr>
          <p:cNvPr id="4" name="TextBox 3"/>
          <p:cNvSpPr txBox="1"/>
          <p:nvPr/>
        </p:nvSpPr>
        <p:spPr>
          <a:xfrm>
            <a:off x="1905000" y="3033377"/>
            <a:ext cx="8207375" cy="2554545"/>
          </a:xfrm>
          <a:prstGeom prst="rect">
            <a:avLst/>
          </a:prstGeom>
          <a:noFill/>
        </p:spPr>
        <p:txBody>
          <a:bodyPr>
            <a:spAutoFit/>
          </a:bodyPr>
          <a:lstStyle/>
          <a:p>
            <a:pPr marL="342900" lvl="0" indent="-342900">
              <a:buClr>
                <a:schemeClr val="accent1"/>
              </a:buClr>
              <a:buFont typeface="Wingdings" panose="05000000000000000000" pitchFamily="2" charset="2"/>
              <a:buChar char="Ø"/>
            </a:pPr>
            <a:r>
              <a:rPr lang="en-AU" sz="2000" dirty="0">
                <a:latin typeface="Verdana" panose="020B0604030504040204" pitchFamily="34" charset="0"/>
                <a:ea typeface="Verdana" panose="020B0604030504040204" pitchFamily="34" charset="0"/>
                <a:cs typeface="Verdana" panose="020B0604030504040204" pitchFamily="34" charset="0"/>
              </a:rPr>
              <a:t>Event traffic controllers are the visible face of any cycle event and should behave accordingly. All communication needs to be courteous, clear and concise and unambiguous.  </a:t>
            </a:r>
          </a:p>
          <a:p>
            <a:pPr marL="342900" lvl="0" indent="-342900">
              <a:buClr>
                <a:schemeClr val="accent1"/>
              </a:buClr>
              <a:buFont typeface="Wingdings" panose="05000000000000000000" pitchFamily="2" charset="2"/>
              <a:buChar char="Ø"/>
            </a:pPr>
            <a:endParaRPr lang="en-AU"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buClr>
                <a:schemeClr val="accent1"/>
              </a:buClr>
              <a:buFont typeface="Wingdings" panose="05000000000000000000" pitchFamily="2" charset="2"/>
              <a:buChar char="Ø"/>
            </a:pPr>
            <a:r>
              <a:rPr lang="en-AU" sz="2000" dirty="0">
                <a:latin typeface="Verdana" panose="020B0604030504040204" pitchFamily="34" charset="0"/>
                <a:ea typeface="Verdana" panose="020B0604030504040204" pitchFamily="34" charset="0"/>
                <a:cs typeface="Verdana" panose="020B0604030504040204" pitchFamily="34" charset="0"/>
              </a:rPr>
              <a:t>During and after the cycle event, event traffic controllers need to complete essential documentation which is likely to include: completion of the WHS / TGS day sheet, completion of the incident log.   </a:t>
            </a:r>
          </a:p>
        </p:txBody>
      </p:sp>
    </p:spTree>
    <p:extLst>
      <p:ext uri="{BB962C8B-B14F-4D97-AF65-F5344CB8AC3E}">
        <p14:creationId xmlns:p14="http://schemas.microsoft.com/office/powerpoint/2010/main" val="4013938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1"/>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3" name="TextBox 3"/>
          <p:cNvSpPr txBox="1">
            <a:spLocks noChangeArrowheads="1"/>
          </p:cNvSpPr>
          <p:nvPr/>
        </p:nvSpPr>
        <p:spPr bwMode="auto">
          <a:xfrm>
            <a:off x="1905000" y="2080986"/>
            <a:ext cx="81692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en-AU" altLang="en-US" sz="3000" b="1" dirty="0">
              <a:latin typeface="Verdana" panose="020B0604030504040204" pitchFamily="34" charset="0"/>
            </a:endParaRPr>
          </a:p>
          <a:p>
            <a:pPr algn="ctr">
              <a:spcBef>
                <a:spcPct val="0"/>
              </a:spcBef>
              <a:buFontTx/>
              <a:buNone/>
            </a:pPr>
            <a:endParaRPr lang="en-AU" altLang="en-US" sz="3000" b="1" dirty="0">
              <a:latin typeface="Verdana" panose="020B0604030504040204" pitchFamily="34" charset="0"/>
            </a:endParaRPr>
          </a:p>
          <a:p>
            <a:pPr algn="ctr">
              <a:spcBef>
                <a:spcPct val="0"/>
              </a:spcBef>
              <a:buFontTx/>
              <a:buNone/>
            </a:pPr>
            <a:r>
              <a:rPr lang="en-AU" altLang="en-US" sz="3000" b="1" dirty="0">
                <a:latin typeface="Verdana" panose="020B0604030504040204" pitchFamily="34" charset="0"/>
              </a:rPr>
              <a:t>Activity</a:t>
            </a:r>
          </a:p>
        </p:txBody>
      </p:sp>
      <p:sp>
        <p:nvSpPr>
          <p:cNvPr id="245764" name="TextBox 4"/>
          <p:cNvSpPr txBox="1">
            <a:spLocks noChangeArrowheads="1"/>
          </p:cNvSpPr>
          <p:nvPr/>
        </p:nvSpPr>
        <p:spPr bwMode="auto">
          <a:xfrm>
            <a:off x="2135188" y="2992317"/>
            <a:ext cx="8278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FontTx/>
              <a:buNone/>
            </a:pPr>
            <a:endParaRPr lang="en-AU" altLang="en-US" sz="2000" dirty="0">
              <a:latin typeface="Verdana" panose="020B0604030504040204" pitchFamily="34" charset="0"/>
            </a:endParaRPr>
          </a:p>
        </p:txBody>
      </p:sp>
    </p:spTree>
    <p:extLst>
      <p:ext uri="{BB962C8B-B14F-4D97-AF65-F5344CB8AC3E}">
        <p14:creationId xmlns:p14="http://schemas.microsoft.com/office/powerpoint/2010/main" val="411722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4"/>
          <p:cNvGrpSpPr>
            <a:grpSpLocks/>
          </p:cNvGrpSpPr>
          <p:nvPr/>
        </p:nvGrpSpPr>
        <p:grpSpPr bwMode="auto">
          <a:xfrm>
            <a:off x="1905001" y="6267451"/>
            <a:ext cx="7458075" cy="301625"/>
            <a:chOff x="240" y="3997"/>
            <a:chExt cx="4698" cy="190"/>
          </a:xfrm>
        </p:grpSpPr>
        <p:sp>
          <p:nvSpPr>
            <p:cNvPr id="12295" name="Rectangle 6"/>
            <p:cNvSpPr>
              <a:spLocks noChangeArrowheads="1"/>
            </p:cNvSpPr>
            <p:nvPr/>
          </p:nvSpPr>
          <p:spPr bwMode="auto">
            <a:xfrm>
              <a:off x="2354" y="4022"/>
              <a:ext cx="1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FontTx/>
                <a:buNone/>
              </a:pPr>
              <a:endParaRPr lang="en-US" altLang="en-US" sz="1000" i="1"/>
            </a:p>
          </p:txBody>
        </p:sp>
        <p:sp>
          <p:nvSpPr>
            <p:cNvPr id="12296" name="Rectangle 7"/>
            <p:cNvSpPr>
              <a:spLocks noChangeArrowheads="1"/>
            </p:cNvSpPr>
            <p:nvPr/>
          </p:nvSpPr>
          <p:spPr bwMode="auto">
            <a:xfrm>
              <a:off x="240" y="3997"/>
              <a:ext cx="1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FontTx/>
                <a:buNone/>
              </a:pPr>
              <a:endParaRPr lang="en-US" altLang="en-US" sz="1000"/>
            </a:p>
          </p:txBody>
        </p:sp>
        <p:sp>
          <p:nvSpPr>
            <p:cNvPr id="12297" name="Rectangle 8"/>
            <p:cNvSpPr>
              <a:spLocks noChangeArrowheads="1"/>
            </p:cNvSpPr>
            <p:nvPr/>
          </p:nvSpPr>
          <p:spPr bwMode="auto">
            <a:xfrm>
              <a:off x="4822" y="4032"/>
              <a:ext cx="1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FontTx/>
                <a:buNone/>
              </a:pPr>
              <a:endParaRPr lang="en-US" altLang="en-US" sz="1000" i="1"/>
            </a:p>
          </p:txBody>
        </p:sp>
      </p:grpSp>
      <p:pic>
        <p:nvPicPr>
          <p:cNvPr id="12291" name="Picture 8"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32" y="247262"/>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6"/>
          <p:cNvSpPr txBox="1">
            <a:spLocks noChangeArrowheads="1"/>
          </p:cNvSpPr>
          <p:nvPr/>
        </p:nvSpPr>
        <p:spPr bwMode="auto">
          <a:xfrm>
            <a:off x="2089151" y="1566864"/>
            <a:ext cx="8169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Workplace Communication</a:t>
            </a:r>
          </a:p>
        </p:txBody>
      </p:sp>
      <p:sp>
        <p:nvSpPr>
          <p:cNvPr id="8" name="TextBox 7"/>
          <p:cNvSpPr txBox="1"/>
          <p:nvPr/>
        </p:nvSpPr>
        <p:spPr>
          <a:xfrm>
            <a:off x="2209801" y="2405063"/>
            <a:ext cx="8785225" cy="3170099"/>
          </a:xfrm>
          <a:prstGeom prst="rect">
            <a:avLst/>
          </a:prstGeom>
          <a:noFill/>
        </p:spPr>
        <p:txBody>
          <a:bodyPr>
            <a:spAutoFit/>
          </a:bodyPr>
          <a:lstStyle/>
          <a:p>
            <a:pPr>
              <a:defRPr/>
            </a:pPr>
            <a:r>
              <a:rPr lang="en-AU" sz="2000" dirty="0">
                <a:latin typeface="Verdana" panose="020B0604030504040204" pitchFamily="34" charset="0"/>
                <a:ea typeface="Verdana" panose="020B0604030504040204" pitchFamily="34" charset="0"/>
                <a:cs typeface="Verdana" panose="020B0604030504040204" pitchFamily="34" charset="0"/>
              </a:rPr>
              <a:t>Good communication is one of the most important things to help make sure any workplace is running properly.</a:t>
            </a:r>
          </a:p>
          <a:p>
            <a:pPr>
              <a:defRPr/>
            </a:pPr>
            <a:endParaRPr lang="en-AU" sz="2000" b="1" dirty="0">
              <a:latin typeface="Verdana" panose="020B0604030504040204" pitchFamily="34" charset="0"/>
              <a:ea typeface="Verdana" panose="020B0604030504040204" pitchFamily="34" charset="0"/>
              <a:cs typeface="Verdana" panose="020B0604030504040204" pitchFamily="34" charset="0"/>
            </a:endParaRPr>
          </a:p>
          <a:p>
            <a:pPr>
              <a:defRPr/>
            </a:pPr>
            <a:r>
              <a:rPr lang="en-AU" sz="2000" dirty="0">
                <a:latin typeface="Verdana" panose="020B0604030504040204" pitchFamily="34" charset="0"/>
                <a:ea typeface="Verdana" panose="020B0604030504040204" pitchFamily="34" charset="0"/>
                <a:cs typeface="Verdana" panose="020B0604030504040204" pitchFamily="34" charset="0"/>
              </a:rPr>
              <a:t>It is important that all communications that happen at work are:</a:t>
            </a:r>
          </a:p>
          <a:p>
            <a:pPr>
              <a:defRPr/>
            </a:pPr>
            <a:endParaRPr lang="en-AU" sz="2000" dirty="0">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Clear.</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Concise.</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Easily understood.</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Meets the requirements of event rules, policies and procedures.</a:t>
            </a:r>
          </a:p>
          <a:p>
            <a:pPr>
              <a:defRPr/>
            </a:pPr>
            <a:endParaRPr lang="en-AU" sz="2000" dirty="0">
              <a:ea typeface="MS PGothic" panose="020B0600070205080204" pitchFamily="34" charset="-128"/>
            </a:endParaRPr>
          </a:p>
        </p:txBody>
      </p:sp>
    </p:spTree>
    <p:extLst>
      <p:ext uri="{BB962C8B-B14F-4D97-AF65-F5344CB8AC3E}">
        <p14:creationId xmlns:p14="http://schemas.microsoft.com/office/powerpoint/2010/main" val="263729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73" y="336551"/>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1703389" y="1709739"/>
            <a:ext cx="8169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Working Safely</a:t>
            </a:r>
          </a:p>
        </p:txBody>
      </p:sp>
      <p:sp>
        <p:nvSpPr>
          <p:cNvPr id="4" name="TextBox 3"/>
          <p:cNvSpPr txBox="1"/>
          <p:nvPr/>
        </p:nvSpPr>
        <p:spPr>
          <a:xfrm>
            <a:off x="2209801" y="2405064"/>
            <a:ext cx="8785225" cy="1322387"/>
          </a:xfrm>
          <a:prstGeom prst="rect">
            <a:avLst/>
          </a:prstGeom>
          <a:noFill/>
        </p:spPr>
        <p:txBody>
          <a:bodyPr>
            <a:spAutoFit/>
          </a:bodyPr>
          <a:lstStyle/>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Follow all safety rules and instructions when performing any work.</a:t>
            </a:r>
          </a:p>
          <a:p>
            <a:pPr marL="342900" indent="-342900">
              <a:buClr>
                <a:srgbClr val="0070C0"/>
              </a:buClr>
              <a:buFont typeface="Wingdings" panose="05000000000000000000" pitchFamily="2" charset="2"/>
              <a:buChar char="Ø"/>
              <a:defRPr/>
            </a:pPr>
            <a:r>
              <a:rPr lang="en-AU" sz="2000" dirty="0">
                <a:latin typeface="Verdana" panose="020B0604030504040204" pitchFamily="34" charset="0"/>
                <a:ea typeface="Verdana" panose="020B0604030504040204" pitchFamily="34" charset="0"/>
                <a:cs typeface="Verdana" panose="020B0604030504040204" pitchFamily="34" charset="0"/>
              </a:rPr>
              <a:t>If you are unsure, ask your supervisor.</a:t>
            </a:r>
          </a:p>
          <a:p>
            <a:pPr>
              <a:defRPr/>
            </a:pPr>
            <a:endParaRPr lang="en-AU" sz="2000" dirty="0">
              <a:ea typeface="MS PGothic" panose="020B0600070205080204" pitchFamily="34" charset="-128"/>
            </a:endParaRPr>
          </a:p>
        </p:txBody>
      </p:sp>
      <p:pic>
        <p:nvPicPr>
          <p:cNvPr id="6" name="Picture 2" descr="Image result for road traffic contro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548" y="4079631"/>
            <a:ext cx="2851881" cy="213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292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bli_logo_letterhead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32" y="79312"/>
            <a:ext cx="3614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p:cNvSpPr txBox="1">
            <a:spLocks noChangeArrowheads="1"/>
          </p:cNvSpPr>
          <p:nvPr/>
        </p:nvSpPr>
        <p:spPr bwMode="auto">
          <a:xfrm>
            <a:off x="1905001" y="1611314"/>
            <a:ext cx="8169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AU" altLang="en-US" sz="3000" b="1">
                <a:latin typeface="Verdana" panose="020B0604030504040204" pitchFamily="34" charset="0"/>
              </a:rPr>
              <a:t>Health &amp; Safety Rules</a:t>
            </a:r>
          </a:p>
        </p:txBody>
      </p:sp>
      <p:sp>
        <p:nvSpPr>
          <p:cNvPr id="16388" name="TextBox 3"/>
          <p:cNvSpPr txBox="1">
            <a:spLocks noChangeArrowheads="1"/>
          </p:cNvSpPr>
          <p:nvPr/>
        </p:nvSpPr>
        <p:spPr bwMode="auto">
          <a:xfrm>
            <a:off x="2209801" y="2405064"/>
            <a:ext cx="878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en-AU" altLang="en-US" sz="2000">
                <a:latin typeface="Verdana" panose="020B0604030504040204" pitchFamily="34" charset="0"/>
              </a:rPr>
              <a:t>The 4 main types:</a:t>
            </a:r>
          </a:p>
          <a:p>
            <a:pPr>
              <a:spcBef>
                <a:spcPct val="0"/>
              </a:spcBef>
              <a:buFontTx/>
              <a:buNone/>
            </a:pPr>
            <a:endParaRPr lang="en-AU" altLang="en-US" sz="2000" b="1">
              <a:latin typeface="Verdana" panose="020B0604030504040204" pitchFamily="34" charset="0"/>
            </a:endParaRPr>
          </a:p>
        </p:txBody>
      </p:sp>
      <p:graphicFrame>
        <p:nvGraphicFramePr>
          <p:cNvPr id="2" name="Table 1"/>
          <p:cNvGraphicFramePr>
            <a:graphicFrameLocks noGrp="1"/>
          </p:cNvGraphicFramePr>
          <p:nvPr/>
        </p:nvGraphicFramePr>
        <p:xfrm>
          <a:off x="2495550" y="3078163"/>
          <a:ext cx="7056438" cy="2171700"/>
        </p:xfrm>
        <a:graphic>
          <a:graphicData uri="http://schemas.openxmlformats.org/drawingml/2006/table">
            <a:tbl>
              <a:tblPr firstRow="1" bandRow="1">
                <a:tableStyleId>{5C22544A-7EE6-4342-B048-85BDC9FD1C3A}</a:tableStyleId>
              </a:tblPr>
              <a:tblGrid>
                <a:gridCol w="3180028">
                  <a:extLst>
                    <a:ext uri="{9D8B030D-6E8A-4147-A177-3AD203B41FA5}">
                      <a16:colId xmlns:a16="http://schemas.microsoft.com/office/drawing/2014/main" val="20000"/>
                    </a:ext>
                  </a:extLst>
                </a:gridCol>
                <a:gridCol w="3876410">
                  <a:extLst>
                    <a:ext uri="{9D8B030D-6E8A-4147-A177-3AD203B41FA5}">
                      <a16:colId xmlns:a16="http://schemas.microsoft.com/office/drawing/2014/main" val="20001"/>
                    </a:ext>
                  </a:extLst>
                </a:gridCol>
              </a:tblGrid>
              <a:tr h="384806">
                <a:tc>
                  <a:txBody>
                    <a:bodyPr/>
                    <a:lstStyle/>
                    <a:p>
                      <a:r>
                        <a:rPr lang="en-AU" sz="1800" b="1" dirty="0">
                          <a:solidFill>
                            <a:schemeClr val="bg1"/>
                          </a:solidFill>
                          <a:latin typeface="Verdana" panose="020B0604030504040204" pitchFamily="34" charset="0"/>
                          <a:ea typeface="Verdana" panose="020B0604030504040204" pitchFamily="34" charset="0"/>
                          <a:cs typeface="Verdana" panose="020B0604030504040204" pitchFamily="34" charset="0"/>
                        </a:rPr>
                        <a:t>Acts</a:t>
                      </a: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AU" sz="1600" b="0" dirty="0">
                          <a:solidFill>
                            <a:schemeClr val="tx1"/>
                          </a:solidFill>
                          <a:latin typeface="Verdana" panose="020B0604030504040204" pitchFamily="34" charset="0"/>
                          <a:ea typeface="Verdana" panose="020B0604030504040204" pitchFamily="34" charset="0"/>
                          <a:cs typeface="Verdana" panose="020B0604030504040204" pitchFamily="34" charset="0"/>
                        </a:rPr>
                        <a:t>Laws that you</a:t>
                      </a:r>
                      <a:r>
                        <a:rPr lang="en-AU" sz="1600" b="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have to follow</a:t>
                      </a:r>
                      <a:endParaRPr lang="en-AU"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4806">
                <a:tc>
                  <a:txBody>
                    <a:bodyPr/>
                    <a:lstStyle/>
                    <a:p>
                      <a:r>
                        <a:rPr lang="en-AU" sz="1800" b="1" dirty="0">
                          <a:solidFill>
                            <a:schemeClr val="bg1"/>
                          </a:solidFill>
                          <a:latin typeface="Verdana" panose="020B0604030504040204" pitchFamily="34" charset="0"/>
                          <a:ea typeface="Verdana" panose="020B0604030504040204" pitchFamily="34" charset="0"/>
                          <a:cs typeface="Verdana" panose="020B0604030504040204" pitchFamily="34" charset="0"/>
                        </a:rPr>
                        <a:t>Regulations</a:t>
                      </a: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AU" sz="1600" b="0" dirty="0">
                          <a:solidFill>
                            <a:schemeClr val="tx1"/>
                          </a:solidFill>
                          <a:latin typeface="Verdana" panose="020B0604030504040204" pitchFamily="34" charset="0"/>
                          <a:ea typeface="Verdana" panose="020B0604030504040204" pitchFamily="34" charset="0"/>
                          <a:cs typeface="Verdana" panose="020B0604030504040204" pitchFamily="34" charset="0"/>
                        </a:rPr>
                        <a:t>Explain what the</a:t>
                      </a:r>
                      <a:r>
                        <a:rPr lang="en-AU" sz="1600" b="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law means</a:t>
                      </a:r>
                      <a:endParaRPr lang="en-AU"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9123">
                <a:tc>
                  <a:txBody>
                    <a:bodyPr/>
                    <a:lstStyle/>
                    <a:p>
                      <a:r>
                        <a:rPr lang="en-AU" sz="1800" b="1" dirty="0">
                          <a:solidFill>
                            <a:schemeClr val="bg1"/>
                          </a:solidFill>
                          <a:latin typeface="Verdana" panose="020B0604030504040204" pitchFamily="34" charset="0"/>
                          <a:ea typeface="Verdana" panose="020B0604030504040204" pitchFamily="34" charset="0"/>
                          <a:cs typeface="Verdana" panose="020B0604030504040204" pitchFamily="34" charset="0"/>
                        </a:rPr>
                        <a:t>Codes of Practice</a:t>
                      </a: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AU" sz="1600" b="0" dirty="0">
                          <a:solidFill>
                            <a:schemeClr val="tx1"/>
                          </a:solidFill>
                          <a:latin typeface="Verdana" panose="020B0604030504040204" pitchFamily="34" charset="0"/>
                          <a:ea typeface="Verdana" panose="020B0604030504040204" pitchFamily="34" charset="0"/>
                          <a:cs typeface="Verdana" panose="020B0604030504040204" pitchFamily="34" charset="0"/>
                        </a:rPr>
                        <a:t>Instructions on how to follow the law</a:t>
                      </a: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22965">
                <a:tc>
                  <a:txBody>
                    <a:bodyPr/>
                    <a:lstStyle/>
                    <a:p>
                      <a:r>
                        <a:rPr lang="en-AU" sz="1800" b="1" dirty="0">
                          <a:solidFill>
                            <a:schemeClr val="bg1"/>
                          </a:solidFill>
                          <a:latin typeface="Verdana" panose="020B0604030504040204" pitchFamily="34" charset="0"/>
                          <a:ea typeface="Verdana" panose="020B0604030504040204" pitchFamily="34" charset="0"/>
                          <a:cs typeface="Verdana" panose="020B0604030504040204" pitchFamily="34" charset="0"/>
                        </a:rPr>
                        <a:t>Australian Standards</a:t>
                      </a: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AU" sz="1600" b="0" dirty="0">
                          <a:solidFill>
                            <a:schemeClr val="tx1"/>
                          </a:solidFill>
                          <a:latin typeface="Verdana" panose="020B0604030504040204" pitchFamily="34" charset="0"/>
                          <a:ea typeface="Verdana" panose="020B0604030504040204" pitchFamily="34" charset="0"/>
                          <a:cs typeface="Verdana" panose="020B0604030504040204" pitchFamily="34" charset="0"/>
                        </a:rPr>
                        <a:t>Tell</a:t>
                      </a:r>
                      <a:r>
                        <a:rPr lang="en-AU" sz="1600" b="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you what the minimum requirement is for a job, product or hazard.</a:t>
                      </a:r>
                      <a:endParaRPr lang="en-AU"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86145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3232</Words>
  <Application>Microsoft Office PowerPoint</Application>
  <PresentationFormat>Widescreen</PresentationFormat>
  <Paragraphs>638</Paragraphs>
  <Slides>62</Slides>
  <Notes>45</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MS PGothic</vt:lpstr>
      <vt:lpstr>MS PGothic</vt:lpstr>
      <vt:lpstr>游ゴシック</vt:lpstr>
      <vt:lpstr>Arial</vt:lpstr>
      <vt:lpstr>Calibri</vt:lpstr>
      <vt:lpstr>Calibri Light</vt:lpstr>
      <vt:lpstr>Tahoma</vt:lpstr>
      <vt:lpstr>Verdana</vt:lpstr>
      <vt:lpstr>Wingdings</vt:lpstr>
      <vt:lpstr>ヒラギノ角ゴ Pro W3</vt:lpstr>
      <vt:lpstr>Office Theme</vt:lpstr>
      <vt:lpstr>PowerPoint Presentation</vt:lpstr>
      <vt:lpstr> Administration Information</vt:lpstr>
      <vt:lpstr>Administration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Trial</vt:lpstr>
      <vt:lpstr>PowerPoint Presentation</vt:lpstr>
      <vt:lpstr>Activity Two </vt:lpstr>
      <vt:lpstr>PowerPoint Presentation</vt:lpstr>
      <vt:lpstr>Activity Four</vt:lpstr>
      <vt:lpstr>PowerPoint Presentation</vt:lpstr>
      <vt:lpstr>Activity Six</vt:lpstr>
      <vt:lpstr>Activity Seven</vt:lpstr>
      <vt:lpstr>Activity Eight</vt:lpstr>
      <vt:lpstr>Activity Nine</vt:lpstr>
      <vt:lpstr>Activity Ten</vt:lpstr>
      <vt:lpstr>Activity Eleven</vt:lpstr>
      <vt:lpstr>Activity Twelve</vt:lpstr>
      <vt:lpstr>Verbal Communication</vt:lpstr>
      <vt:lpstr>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Darryl Durham</dc:creator>
  <cp:lastModifiedBy>Darryl Durham</cp:lastModifiedBy>
  <cp:revision>30</cp:revision>
  <dcterms:created xsi:type="dcterms:W3CDTF">2017-02-06T10:16:18Z</dcterms:created>
  <dcterms:modified xsi:type="dcterms:W3CDTF">2017-02-09T09:46:24Z</dcterms:modified>
</cp:coreProperties>
</file>